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oppins"/>
      <p:regular r:id="rId29"/>
      <p:bold r:id="rId30"/>
      <p:italic r:id="rId31"/>
      <p:boldItalic r:id="rId32"/>
    </p:embeddedFont>
    <p:embeddedFont>
      <p:font typeface="Poppins Light"/>
      <p:regular r:id="rId33"/>
      <p:bold r:id="rId34"/>
      <p:italic r:id="rId35"/>
      <p:boldItalic r:id="rId36"/>
    </p:embeddedFont>
    <p:embeddedFont>
      <p:font typeface="Libre Baskerville"/>
      <p:regular r:id="rId37"/>
      <p:bold r:id="rId38"/>
      <p:italic r:id="rId39"/>
    </p:embeddedFont>
    <p:embeddedFont>
      <p:font typeface="Gill Sans"/>
      <p:regular r:id="rId40"/>
      <p:bold r:id="rId41"/>
    </p:embeddedFont>
    <p:embeddedFont>
      <p:font typeface="Poppins Extra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illSans-regular.fntdata"/><Relationship Id="rId20" Type="http://schemas.openxmlformats.org/officeDocument/2006/relationships/slide" Target="slides/slide15.xml"/><Relationship Id="rId42" Type="http://schemas.openxmlformats.org/officeDocument/2006/relationships/font" Target="fonts/PoppinsExtraLight-regular.fntdata"/><Relationship Id="rId41" Type="http://schemas.openxmlformats.org/officeDocument/2006/relationships/font" Target="fonts/GillSans-bold.fntdata"/><Relationship Id="rId22" Type="http://schemas.openxmlformats.org/officeDocument/2006/relationships/slide" Target="slides/slide17.xml"/><Relationship Id="rId44" Type="http://schemas.openxmlformats.org/officeDocument/2006/relationships/font" Target="fonts/PoppinsExtraLight-italic.fntdata"/><Relationship Id="rId21" Type="http://schemas.openxmlformats.org/officeDocument/2006/relationships/slide" Target="slides/slide16.xml"/><Relationship Id="rId43" Type="http://schemas.openxmlformats.org/officeDocument/2006/relationships/font" Target="fonts/PoppinsExtraLight-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PoppinsExtra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6.xml"/><Relationship Id="rId33" Type="http://schemas.openxmlformats.org/officeDocument/2006/relationships/font" Target="fonts/PoppinsLight-regular.fntdata"/><Relationship Id="rId10" Type="http://schemas.openxmlformats.org/officeDocument/2006/relationships/slide" Target="slides/slide5.xml"/><Relationship Id="rId32" Type="http://schemas.openxmlformats.org/officeDocument/2006/relationships/font" Target="fonts/Poppins-boldItalic.fntdata"/><Relationship Id="rId13" Type="http://schemas.openxmlformats.org/officeDocument/2006/relationships/slide" Target="slides/slide8.xml"/><Relationship Id="rId35" Type="http://schemas.openxmlformats.org/officeDocument/2006/relationships/font" Target="fonts/PoppinsLight-italic.fntdata"/><Relationship Id="rId12" Type="http://schemas.openxmlformats.org/officeDocument/2006/relationships/slide" Target="slides/slide7.xml"/><Relationship Id="rId34" Type="http://schemas.openxmlformats.org/officeDocument/2006/relationships/font" Target="fonts/PoppinsLight-bold.fntdata"/><Relationship Id="rId15" Type="http://schemas.openxmlformats.org/officeDocument/2006/relationships/slide" Target="slides/slide10.xml"/><Relationship Id="rId37" Type="http://schemas.openxmlformats.org/officeDocument/2006/relationships/font" Target="fonts/LibreBaskerville-regular.fntdata"/><Relationship Id="rId14" Type="http://schemas.openxmlformats.org/officeDocument/2006/relationships/slide" Target="slides/slide9.xml"/><Relationship Id="rId36" Type="http://schemas.openxmlformats.org/officeDocument/2006/relationships/font" Target="fonts/PoppinsLight-boldItalic.fntdata"/><Relationship Id="rId17" Type="http://schemas.openxmlformats.org/officeDocument/2006/relationships/slide" Target="slides/slide12.xml"/><Relationship Id="rId39" Type="http://schemas.openxmlformats.org/officeDocument/2006/relationships/font" Target="fonts/LibreBaskerville-italic.fntdata"/><Relationship Id="rId16" Type="http://schemas.openxmlformats.org/officeDocument/2006/relationships/slide" Target="slides/slide11.xml"/><Relationship Id="rId38" Type="http://schemas.openxmlformats.org/officeDocument/2006/relationships/font" Target="fonts/LibreBaskervill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af2fa6481_2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af2fa648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d2e4cda9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d2e4cda9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d2e4cda91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d2e4cda91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d2e4cda91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d2e4cda91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d2e4cda91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d2e4cda91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d2e4cda91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d2e4cda91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d2e4cda91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d2e4cda91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d2e4cda91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d2e4cda91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c87ba576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c87ba576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af2fa64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af2fa64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e30134a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de30134a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c65db614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c65db614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283d318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283d318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d2e4cda91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d2e4cda91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d2e4cda91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d2e4cda91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d2e4cda91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d2e4cda91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c87ba576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c87ba576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d2e4cda9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d2e4cda9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d2e4cda9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d2e4cda9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d2e4cda9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d2e4cda9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d2e4cda9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d2e4cda9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d2e4cda9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d2e4cda9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d2e4cda9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d2e4cda9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hyperlink" Target="https://elearning.sydo.fr/Compass-RGPD/" TargetMode="External"/><Relationship Id="rId6" Type="http://schemas.openxmlformats.org/officeDocument/2006/relationships/image" Target="../media/image20.png"/><Relationship Id="rId7" Type="http://schemas.openxmlformats.org/officeDocument/2006/relationships/hyperlink" Target="https://elearning.sydo.fr/Compass-RGP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hyperlink" Target="https://elearning.sydo.fr/Diversity/quiz/story_html5.html" TargetMode="External"/><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hyperlink" Target="https://elearning.sydo.fr/ARaymond/english/?scene=SketchIntro" TargetMode="External"/><Relationship Id="rId6" Type="http://schemas.openxmlformats.org/officeDocument/2006/relationships/image" Target="../media/image18.png"/><Relationship Id="rId7" Type="http://schemas.openxmlformats.org/officeDocument/2006/relationships/hyperlink" Target="https://elearning.sydo.fr/ARaymond/english/?scene=SketchIntr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hyperlink" Target="https://readymag.com/u11219667/1569699/" TargetMode="External"/><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7910" t="0"/>
          <a:stretch/>
        </p:blipFill>
        <p:spPr>
          <a:xfrm>
            <a:off x="2047751" y="-1150"/>
            <a:ext cx="7096248" cy="5143502"/>
          </a:xfrm>
          <a:prstGeom prst="rect">
            <a:avLst/>
          </a:prstGeom>
          <a:noFill/>
          <a:ln>
            <a:noFill/>
          </a:ln>
        </p:spPr>
      </p:pic>
      <p:sp>
        <p:nvSpPr>
          <p:cNvPr id="55" name="Google Shape;55;p13"/>
          <p:cNvSpPr/>
          <p:nvPr/>
        </p:nvSpPr>
        <p:spPr>
          <a:xfrm>
            <a:off x="0" y="202500"/>
            <a:ext cx="9144000" cy="5143500"/>
          </a:xfrm>
          <a:prstGeom prst="rect">
            <a:avLst/>
          </a:prstGeom>
          <a:solidFill>
            <a:srgbClr val="F5F5F5">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0" y="-125"/>
            <a:ext cx="4572000" cy="51435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3">
            <a:hlinkClick action="ppaction://hlinkshowjump?jump=nextslide"/>
          </p:cNvPr>
          <p:cNvPicPr preferRelativeResize="0"/>
          <p:nvPr/>
        </p:nvPicPr>
        <p:blipFill>
          <a:blip r:embed="rId4">
            <a:alphaModFix/>
          </a:blip>
          <a:stretch>
            <a:fillRect/>
          </a:stretch>
        </p:blipFill>
        <p:spPr>
          <a:xfrm>
            <a:off x="8682563" y="4641237"/>
            <a:ext cx="280625" cy="280625"/>
          </a:xfrm>
          <a:prstGeom prst="rect">
            <a:avLst/>
          </a:prstGeom>
          <a:noFill/>
          <a:ln>
            <a:noFill/>
          </a:ln>
        </p:spPr>
      </p:pic>
      <p:pic>
        <p:nvPicPr>
          <p:cNvPr id="59" name="Google Shape;59;p13"/>
          <p:cNvPicPr preferRelativeResize="0"/>
          <p:nvPr/>
        </p:nvPicPr>
        <p:blipFill rotWithShape="1">
          <a:blip r:embed="rId3">
            <a:alphaModFix/>
          </a:blip>
          <a:srcRect b="0" l="0" r="7910" t="0"/>
          <a:stretch/>
        </p:blipFill>
        <p:spPr>
          <a:xfrm>
            <a:off x="4572001" y="-1150"/>
            <a:ext cx="7096248" cy="51435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08" name="Shape 208"/>
        <p:cNvGrpSpPr/>
        <p:nvPr/>
      </p:nvGrpSpPr>
      <p:grpSpPr>
        <a:xfrm>
          <a:off x="0" y="0"/>
          <a:ext cx="0" cy="0"/>
          <a:chOff x="0" y="0"/>
          <a:chExt cx="0" cy="0"/>
        </a:xfrm>
      </p:grpSpPr>
      <p:sp>
        <p:nvSpPr>
          <p:cNvPr id="209" name="Google Shape;209;p22"/>
          <p:cNvSpPr/>
          <p:nvPr/>
        </p:nvSpPr>
        <p:spPr>
          <a:xfrm>
            <a:off x="0" y="-125"/>
            <a:ext cx="9144000" cy="1113000"/>
          </a:xfrm>
          <a:prstGeom prst="rect">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2"/>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211" name="Google Shape;211;p22"/>
          <p:cNvSpPr txBox="1"/>
          <p:nvPr/>
        </p:nvSpPr>
        <p:spPr>
          <a:xfrm>
            <a:off x="1333900" y="168475"/>
            <a:ext cx="6653100" cy="9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50">
                <a:solidFill>
                  <a:srgbClr val="FFFFFF"/>
                </a:solidFill>
                <a:latin typeface="Gill Sans"/>
                <a:ea typeface="Gill Sans"/>
                <a:cs typeface="Gill Sans"/>
                <a:sym typeface="Gill Sans"/>
              </a:rPr>
              <a:t>MODULE GENERAL </a:t>
            </a:r>
            <a:endParaRPr b="1" sz="2850">
              <a:solidFill>
                <a:srgbClr val="FFFFFF"/>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2050">
                <a:solidFill>
                  <a:srgbClr val="FFFFFF"/>
                </a:solidFill>
                <a:latin typeface="Libre Baskerville"/>
                <a:ea typeface="Libre Baskerville"/>
                <a:cs typeface="Libre Baskerville"/>
                <a:sym typeface="Libre Baskerville"/>
              </a:rPr>
              <a:t>Focus sur l’activité “Les champs d’application du CI” </a:t>
            </a:r>
            <a:endParaRPr b="1" sz="2050">
              <a:solidFill>
                <a:srgbClr val="FFFFFF"/>
              </a:solidFill>
              <a:latin typeface="Libre Baskerville"/>
              <a:ea typeface="Libre Baskerville"/>
              <a:cs typeface="Libre Baskerville"/>
              <a:sym typeface="Libre Baskerville"/>
            </a:endParaRPr>
          </a:p>
        </p:txBody>
      </p:sp>
      <p:sp>
        <p:nvSpPr>
          <p:cNvPr id="212" name="Google Shape;212;p22"/>
          <p:cNvSpPr/>
          <p:nvPr/>
        </p:nvSpPr>
        <p:spPr>
          <a:xfrm>
            <a:off x="8601325"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2">
            <a:hlinkClick action="ppaction://hlinkshowjump?jump=nextslide"/>
          </p:cNvPr>
          <p:cNvPicPr preferRelativeResize="0"/>
          <p:nvPr/>
        </p:nvPicPr>
        <p:blipFill>
          <a:blip r:embed="rId4">
            <a:alphaModFix/>
          </a:blip>
          <a:stretch>
            <a:fillRect/>
          </a:stretch>
        </p:blipFill>
        <p:spPr>
          <a:xfrm>
            <a:off x="8682563" y="4641238"/>
            <a:ext cx="280625" cy="280625"/>
          </a:xfrm>
          <a:prstGeom prst="rect">
            <a:avLst/>
          </a:prstGeom>
          <a:noFill/>
          <a:ln>
            <a:noFill/>
          </a:ln>
        </p:spPr>
      </p:pic>
      <p:sp>
        <p:nvSpPr>
          <p:cNvPr id="214" name="Google Shape;214;p22"/>
          <p:cNvSpPr/>
          <p:nvPr/>
        </p:nvSpPr>
        <p:spPr>
          <a:xfrm>
            <a:off x="165400"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2">
            <a:hlinkClick action="ppaction://hlinkshowjump?jump=previousslide"/>
          </p:cNvPr>
          <p:cNvPicPr preferRelativeResize="0"/>
          <p:nvPr/>
        </p:nvPicPr>
        <p:blipFill>
          <a:blip r:embed="rId4">
            <a:alphaModFix/>
          </a:blip>
          <a:stretch>
            <a:fillRect/>
          </a:stretch>
        </p:blipFill>
        <p:spPr>
          <a:xfrm rot="10800000">
            <a:off x="246637" y="4641238"/>
            <a:ext cx="280625" cy="280625"/>
          </a:xfrm>
          <a:prstGeom prst="rect">
            <a:avLst/>
          </a:prstGeom>
          <a:noFill/>
          <a:ln>
            <a:noFill/>
          </a:ln>
        </p:spPr>
      </p:pic>
      <p:sp>
        <p:nvSpPr>
          <p:cNvPr id="216" name="Google Shape;216;p22"/>
          <p:cNvSpPr txBox="1"/>
          <p:nvPr/>
        </p:nvSpPr>
        <p:spPr>
          <a:xfrm>
            <a:off x="246625" y="1408750"/>
            <a:ext cx="4325400" cy="3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MODALITÉ</a:t>
            </a:r>
            <a:r>
              <a:rPr lang="fr" sz="1100">
                <a:latin typeface="Poppins Light"/>
                <a:ea typeface="Poppins Light"/>
                <a:cs typeface="Poppins Light"/>
                <a:sym typeface="Poppins Light"/>
              </a:rPr>
              <a:t> : Vidéo interactive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PRINCIPE</a:t>
            </a:r>
            <a:r>
              <a:rPr lang="fr" sz="1100">
                <a:latin typeface="Poppins Light"/>
                <a:ea typeface="Poppins Light"/>
                <a:cs typeface="Poppins Light"/>
                <a:sym typeface="Poppins Light"/>
              </a:rPr>
              <a:t> :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a:latin typeface="Poppins Light"/>
                <a:ea typeface="Poppins Light"/>
                <a:cs typeface="Poppins Light"/>
                <a:sym typeface="Poppins Light"/>
              </a:rPr>
              <a:t>Il s’agit d’une vidéo dans laquelle sont incrustées des interactions afin de rendre actif celui qui la visionne. Il doit répondre à des questions, se positionner sur un sujet ou encore faire un choix. En cliquant sur une réponse, l’utilisateur lance une séquence vidéo spécifique.</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a:latin typeface="Poppins Light"/>
                <a:ea typeface="Poppins Light"/>
                <a:cs typeface="Poppins Light"/>
                <a:sym typeface="Poppins Light"/>
              </a:rPr>
              <a:t>Cette vidéo proposera :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un panorama des 17 domaines concernés par les procédures,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un focus sur 3 procédures que l’apprenant pourra découvrir plus en détail : il sera alors mis en situation pour tester ses connaissances sur cette procédure et voir ce qu’elle permet d’éviter et ce qu’elle garantit. </a:t>
            </a:r>
            <a:endParaRPr sz="1100">
              <a:latin typeface="Poppins Light"/>
              <a:ea typeface="Poppins Light"/>
              <a:cs typeface="Poppins Light"/>
              <a:sym typeface="Poppins Light"/>
            </a:endParaRPr>
          </a:p>
        </p:txBody>
      </p:sp>
      <p:pic>
        <p:nvPicPr>
          <p:cNvPr id="217" name="Google Shape;217;p22">
            <a:hlinkClick r:id="rId5"/>
          </p:cNvPr>
          <p:cNvPicPr preferRelativeResize="0"/>
          <p:nvPr/>
        </p:nvPicPr>
        <p:blipFill rotWithShape="1">
          <a:blip r:embed="rId6">
            <a:alphaModFix/>
          </a:blip>
          <a:srcRect b="0" l="89" r="79" t="0"/>
          <a:stretch/>
        </p:blipFill>
        <p:spPr>
          <a:xfrm>
            <a:off x="4781400" y="2112311"/>
            <a:ext cx="3948876" cy="2210250"/>
          </a:xfrm>
          <a:prstGeom prst="rect">
            <a:avLst/>
          </a:prstGeom>
          <a:noFill/>
          <a:ln>
            <a:noFill/>
          </a:ln>
          <a:effectLst>
            <a:outerShdw blurRad="57150" rotWithShape="0" algn="bl" dir="5400000" dist="19050">
              <a:srgbClr val="000000">
                <a:alpha val="50000"/>
              </a:srgbClr>
            </a:outerShdw>
          </a:effectLst>
        </p:spPr>
      </p:pic>
      <p:sp>
        <p:nvSpPr>
          <p:cNvPr id="218" name="Google Shape;218;p22">
            <a:hlinkClick r:id="rId7"/>
          </p:cNvPr>
          <p:cNvSpPr/>
          <p:nvPr/>
        </p:nvSpPr>
        <p:spPr>
          <a:xfrm>
            <a:off x="6281675" y="4464900"/>
            <a:ext cx="1019700" cy="318600"/>
          </a:xfrm>
          <a:prstGeom prst="rect">
            <a:avLst/>
          </a:prstGeom>
          <a:solidFill>
            <a:srgbClr val="23484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latin typeface="Poppins ExtraLight"/>
                <a:ea typeface="Poppins ExtraLight"/>
                <a:cs typeface="Poppins ExtraLight"/>
                <a:sym typeface="Poppins ExtraLight"/>
              </a:rPr>
              <a:t>TESTER</a:t>
            </a:r>
            <a:endParaRPr sz="1000">
              <a:solidFill>
                <a:schemeClr val="lt1"/>
              </a:solidFill>
              <a:latin typeface="Poppins ExtraLight"/>
              <a:ea typeface="Poppins ExtraLight"/>
              <a:cs typeface="Poppins ExtraLight"/>
              <a:sym typeface="Poppins ExtraLight"/>
            </a:endParaRPr>
          </a:p>
        </p:txBody>
      </p:sp>
      <p:sp>
        <p:nvSpPr>
          <p:cNvPr id="219" name="Google Shape;219;p22"/>
          <p:cNvSpPr txBox="1"/>
          <p:nvPr/>
        </p:nvSpPr>
        <p:spPr>
          <a:xfrm>
            <a:off x="4791050" y="1172650"/>
            <a:ext cx="4015500" cy="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900" u="sng">
                <a:latin typeface="Poppins Light"/>
                <a:ea typeface="Poppins Light"/>
                <a:cs typeface="Poppins Light"/>
                <a:sym typeface="Poppins Light"/>
              </a:rPr>
              <a:t>Une référence similaire à découvrir : </a:t>
            </a:r>
            <a:endParaRPr sz="900" u="sng">
              <a:latin typeface="Poppins Light"/>
              <a:ea typeface="Poppins Light"/>
              <a:cs typeface="Poppins Light"/>
              <a:sym typeface="Poppins Light"/>
            </a:endParaRPr>
          </a:p>
          <a:p>
            <a:pPr indent="0" lvl="0" marL="0" rtl="0" algn="l">
              <a:lnSpc>
                <a:spcPct val="115000"/>
              </a:lnSpc>
              <a:spcBef>
                <a:spcPts val="1000"/>
              </a:spcBef>
              <a:spcAft>
                <a:spcPts val="0"/>
              </a:spcAft>
              <a:buNone/>
            </a:pPr>
            <a:r>
              <a:rPr lang="fr" sz="800">
                <a:latin typeface="Poppins Light"/>
                <a:ea typeface="Poppins Light"/>
                <a:cs typeface="Poppins Light"/>
                <a:sym typeface="Poppins Light"/>
              </a:rPr>
              <a:t>Vidéo interactive créée pour COMPASS sur la protection des données personnelles. Au fur et à mesure des explications, l’apprenant est mis en situation. </a:t>
            </a:r>
            <a:endParaRPr sz="800">
              <a:latin typeface="Poppins Light"/>
              <a:ea typeface="Poppins Light"/>
              <a:cs typeface="Poppins Light"/>
              <a:sym typeface="Poppi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23" name="Shape 223"/>
        <p:cNvGrpSpPr/>
        <p:nvPr/>
      </p:nvGrpSpPr>
      <p:grpSpPr>
        <a:xfrm>
          <a:off x="0" y="0"/>
          <a:ext cx="0" cy="0"/>
          <a:chOff x="0" y="0"/>
          <a:chExt cx="0" cy="0"/>
        </a:xfrm>
      </p:grpSpPr>
      <p:pic>
        <p:nvPicPr>
          <p:cNvPr id="224" name="Google Shape;224;p23"/>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225" name="Google Shape;225;p23"/>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3">
            <a:hlinkClick action="ppaction://hlinkshowjump?jump=nextslide"/>
          </p:cNvPr>
          <p:cNvPicPr preferRelativeResize="0"/>
          <p:nvPr/>
        </p:nvPicPr>
        <p:blipFill>
          <a:blip r:embed="rId4">
            <a:alphaModFix/>
          </a:blip>
          <a:stretch>
            <a:fillRect/>
          </a:stretch>
        </p:blipFill>
        <p:spPr>
          <a:xfrm>
            <a:off x="8682563" y="4641237"/>
            <a:ext cx="280625" cy="280625"/>
          </a:xfrm>
          <a:prstGeom prst="rect">
            <a:avLst/>
          </a:prstGeom>
          <a:noFill/>
          <a:ln>
            <a:noFill/>
          </a:ln>
        </p:spPr>
      </p:pic>
      <p:sp>
        <p:nvSpPr>
          <p:cNvPr id="227" name="Google Shape;227;p23"/>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23">
            <a:hlinkClick action="ppaction://hlinkshowjump?jump=previousslide"/>
          </p:cNvPr>
          <p:cNvPicPr preferRelativeResize="0"/>
          <p:nvPr/>
        </p:nvPicPr>
        <p:blipFill>
          <a:blip r:embed="rId4">
            <a:alphaModFix/>
          </a:blip>
          <a:stretch>
            <a:fillRect/>
          </a:stretch>
        </p:blipFill>
        <p:spPr>
          <a:xfrm rot="10800000">
            <a:off x="246637" y="4641237"/>
            <a:ext cx="280625" cy="280625"/>
          </a:xfrm>
          <a:prstGeom prst="rect">
            <a:avLst/>
          </a:prstGeom>
          <a:noFill/>
          <a:ln>
            <a:noFill/>
          </a:ln>
        </p:spPr>
      </p:pic>
      <p:sp>
        <p:nvSpPr>
          <p:cNvPr id="229" name="Google Shape;229;p23"/>
          <p:cNvSpPr txBox="1"/>
          <p:nvPr/>
        </p:nvSpPr>
        <p:spPr>
          <a:xfrm>
            <a:off x="478550" y="732125"/>
            <a:ext cx="30993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50">
                <a:solidFill>
                  <a:srgbClr val="23484C"/>
                </a:solidFill>
                <a:latin typeface="Libre Baskerville"/>
                <a:ea typeface="Libre Baskerville"/>
                <a:cs typeface="Libre Baskerville"/>
                <a:sym typeface="Libre Baskerville"/>
              </a:rPr>
              <a:t>Modules spécifiques</a:t>
            </a:r>
            <a:endParaRPr b="1" sz="2850">
              <a:solidFill>
                <a:srgbClr val="23484C"/>
              </a:solidFill>
              <a:latin typeface="Libre Baskerville"/>
              <a:ea typeface="Libre Baskerville"/>
              <a:cs typeface="Libre Baskerville"/>
              <a:sym typeface="Libre Baskerville"/>
            </a:endParaRPr>
          </a:p>
        </p:txBody>
      </p:sp>
      <p:pic>
        <p:nvPicPr>
          <p:cNvPr id="230" name="Google Shape;230;p23"/>
          <p:cNvPicPr preferRelativeResize="0"/>
          <p:nvPr/>
        </p:nvPicPr>
        <p:blipFill>
          <a:blip r:embed="rId5">
            <a:alphaModFix/>
          </a:blip>
          <a:stretch>
            <a:fillRect/>
          </a:stretch>
        </p:blipFill>
        <p:spPr>
          <a:xfrm flipH="1">
            <a:off x="897725" y="1641725"/>
            <a:ext cx="3561425" cy="2743950"/>
          </a:xfrm>
          <a:prstGeom prst="rect">
            <a:avLst/>
          </a:prstGeom>
          <a:noFill/>
          <a:ln>
            <a:noFill/>
          </a:ln>
        </p:spPr>
      </p:pic>
      <p:sp>
        <p:nvSpPr>
          <p:cNvPr id="231" name="Google Shape;231;p23"/>
          <p:cNvSpPr txBox="1"/>
          <p:nvPr/>
        </p:nvSpPr>
        <p:spPr>
          <a:xfrm>
            <a:off x="3702750" y="589700"/>
            <a:ext cx="47211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fr" sz="1100">
                <a:solidFill>
                  <a:srgbClr val="434343"/>
                </a:solidFill>
                <a:latin typeface="Poppins"/>
                <a:ea typeface="Poppins"/>
                <a:cs typeface="Poppins"/>
                <a:sym typeface="Poppins"/>
              </a:rPr>
              <a:t>Cibles : </a:t>
            </a:r>
            <a:r>
              <a:rPr lang="fr" sz="1100">
                <a:solidFill>
                  <a:srgbClr val="434343"/>
                </a:solidFill>
                <a:latin typeface="Poppins Light"/>
                <a:ea typeface="Poppins Light"/>
                <a:cs typeface="Poppins Light"/>
                <a:sym typeface="Poppins Light"/>
              </a:rPr>
              <a:t>Contrôleurs internes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rPr b="1" lang="fr" sz="1100">
                <a:solidFill>
                  <a:srgbClr val="434343"/>
                </a:solidFill>
                <a:latin typeface="Poppins"/>
                <a:ea typeface="Poppins"/>
                <a:cs typeface="Poppins"/>
                <a:sym typeface="Poppins"/>
              </a:rPr>
              <a:t>Durée : </a:t>
            </a:r>
            <a:r>
              <a:rPr lang="fr" sz="1100">
                <a:solidFill>
                  <a:srgbClr val="434343"/>
                </a:solidFill>
                <a:latin typeface="Poppins Light"/>
                <a:ea typeface="Poppins Light"/>
                <a:cs typeface="Poppins Light"/>
                <a:sym typeface="Poppins Light"/>
              </a:rPr>
              <a:t>6 modules de 10 ou 15 min</a:t>
            </a:r>
            <a:r>
              <a:rPr b="1" lang="fr" sz="1100">
                <a:solidFill>
                  <a:srgbClr val="434343"/>
                </a:solidFill>
                <a:latin typeface="Poppins"/>
                <a:ea typeface="Poppins"/>
                <a:cs typeface="Poppins"/>
                <a:sym typeface="Poppins"/>
              </a:rPr>
              <a:t> </a:t>
            </a:r>
            <a:r>
              <a:rPr lang="fr" sz="1100">
                <a:solidFill>
                  <a:srgbClr val="434343"/>
                </a:solidFill>
                <a:latin typeface="Poppins Light"/>
                <a:ea typeface="Poppins Light"/>
                <a:cs typeface="Poppins Light"/>
                <a:sym typeface="Poppins Light"/>
              </a:rPr>
              <a:t>chacun</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t/>
            </a:r>
            <a:endParaRPr b="1" sz="1100">
              <a:solidFill>
                <a:srgbClr val="434343"/>
              </a:solidFill>
              <a:latin typeface="Poppins"/>
              <a:ea typeface="Poppins"/>
              <a:cs typeface="Poppins"/>
              <a:sym typeface="Poppins"/>
            </a:endParaRPr>
          </a:p>
          <a:p>
            <a:pPr indent="0" lvl="0" marL="0" rtl="0" algn="l">
              <a:lnSpc>
                <a:spcPct val="150000"/>
              </a:lnSpc>
              <a:spcBef>
                <a:spcPts val="0"/>
              </a:spcBef>
              <a:spcAft>
                <a:spcPts val="0"/>
              </a:spcAft>
              <a:buNone/>
            </a:pPr>
            <a:r>
              <a:rPr b="1" lang="fr" sz="1100">
                <a:solidFill>
                  <a:srgbClr val="434343"/>
                </a:solidFill>
                <a:latin typeface="Poppins"/>
                <a:ea typeface="Poppins"/>
                <a:cs typeface="Poppins"/>
                <a:sym typeface="Poppins"/>
              </a:rPr>
              <a:t>Modalités</a:t>
            </a:r>
            <a:r>
              <a:rPr lang="fr" sz="1100">
                <a:solidFill>
                  <a:srgbClr val="434343"/>
                </a:solidFill>
                <a:latin typeface="Poppins Light"/>
                <a:ea typeface="Poppins Light"/>
                <a:cs typeface="Poppins Light"/>
                <a:sym typeface="Poppins Light"/>
              </a:rPr>
              <a:t> :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rPr lang="fr" sz="1100">
                <a:solidFill>
                  <a:srgbClr val="434343"/>
                </a:solidFill>
                <a:latin typeface="Poppins Light"/>
                <a:ea typeface="Poppins Light"/>
                <a:cs typeface="Poppins Light"/>
                <a:sym typeface="Poppins Light"/>
              </a:rPr>
              <a:t>Les modalités pédagogiques de ces différents modules seront à définir précisément une fois la collecte et l’analyse des contenus effectuées.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rPr lang="fr" sz="1100">
                <a:solidFill>
                  <a:srgbClr val="434343"/>
                </a:solidFill>
                <a:latin typeface="Poppins Light"/>
                <a:ea typeface="Poppins Light"/>
                <a:cs typeface="Poppins Light"/>
                <a:sym typeface="Poppins Light"/>
              </a:rPr>
              <a:t>Toutefois, nous prévoyons une structure similaire pour tous les modules : 3 ou 4 activités pédagogiques simples (quiz, mises en situation, drag&amp;drop, point&amp;click, etc.) qui permettront de transmettre le contenu.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rPr lang="fr" sz="1100">
                <a:solidFill>
                  <a:srgbClr val="434343"/>
                </a:solidFill>
                <a:latin typeface="Poppins Light"/>
                <a:ea typeface="Poppins Light"/>
                <a:cs typeface="Poppins Light"/>
                <a:sym typeface="Poppins Light"/>
              </a:rPr>
              <a:t>Nous avons détaillé ci-après la structure du module 4, qui concerne l’enquête AFA,  pour que vous puissiez vous projeter sur un contenu. </a:t>
            </a:r>
            <a:endParaRPr sz="1100">
              <a:solidFill>
                <a:srgbClr val="434343"/>
              </a:solidFill>
              <a:latin typeface="Poppins Light"/>
              <a:ea typeface="Poppins Light"/>
              <a:cs typeface="Poppins Light"/>
              <a:sym typeface="Poppi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35" name="Shape 235"/>
        <p:cNvGrpSpPr/>
        <p:nvPr/>
      </p:nvGrpSpPr>
      <p:grpSpPr>
        <a:xfrm>
          <a:off x="0" y="0"/>
          <a:ext cx="0" cy="0"/>
          <a:chOff x="0" y="0"/>
          <a:chExt cx="0" cy="0"/>
        </a:xfrm>
      </p:grpSpPr>
      <p:sp>
        <p:nvSpPr>
          <p:cNvPr id="236" name="Google Shape;236;p24"/>
          <p:cNvSpPr/>
          <p:nvPr/>
        </p:nvSpPr>
        <p:spPr>
          <a:xfrm>
            <a:off x="0" y="-125"/>
            <a:ext cx="2214000" cy="5143500"/>
          </a:xfrm>
          <a:prstGeom prst="rect">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5538"/>
              </a:solidFill>
            </a:endParaRPr>
          </a:p>
        </p:txBody>
      </p:sp>
      <p:sp>
        <p:nvSpPr>
          <p:cNvPr id="237" name="Google Shape;237;p24"/>
          <p:cNvSpPr txBox="1"/>
          <p:nvPr/>
        </p:nvSpPr>
        <p:spPr>
          <a:xfrm>
            <a:off x="94225" y="2204550"/>
            <a:ext cx="2119800" cy="10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50">
                <a:solidFill>
                  <a:srgbClr val="FFFFFF"/>
                </a:solidFill>
                <a:latin typeface="Libre Baskerville"/>
                <a:ea typeface="Libre Baskerville"/>
                <a:cs typeface="Libre Baskerville"/>
                <a:sym typeface="Libre Baskerville"/>
              </a:rPr>
              <a:t>L’architecture</a:t>
            </a:r>
            <a:endParaRPr b="1" sz="2050">
              <a:solidFill>
                <a:srgbClr val="FFFFFF"/>
              </a:solidFill>
              <a:latin typeface="Libre Baskerville"/>
              <a:ea typeface="Libre Baskerville"/>
              <a:cs typeface="Libre Baskerville"/>
              <a:sym typeface="Libre Baskerville"/>
            </a:endParaRPr>
          </a:p>
          <a:p>
            <a:pPr indent="0" lvl="0" marL="0" rtl="0" algn="l">
              <a:spcBef>
                <a:spcPts val="0"/>
              </a:spcBef>
              <a:spcAft>
                <a:spcPts val="0"/>
              </a:spcAft>
              <a:buNone/>
            </a:pPr>
            <a:r>
              <a:rPr b="1" lang="fr" sz="2050">
                <a:solidFill>
                  <a:srgbClr val="FFFFFF"/>
                </a:solidFill>
                <a:latin typeface="Libre Baskerville"/>
                <a:ea typeface="Libre Baskerville"/>
                <a:cs typeface="Libre Baskerville"/>
                <a:sym typeface="Libre Baskerville"/>
              </a:rPr>
              <a:t>du module 4</a:t>
            </a:r>
            <a:endParaRPr b="1" sz="2050">
              <a:solidFill>
                <a:srgbClr val="FFFFFF"/>
              </a:solidFill>
              <a:latin typeface="Libre Baskerville"/>
              <a:ea typeface="Libre Baskerville"/>
              <a:cs typeface="Libre Baskerville"/>
              <a:sym typeface="Libre Baskerville"/>
            </a:endParaRPr>
          </a:p>
          <a:p>
            <a:pPr indent="0" lvl="0" marL="0" rtl="0" algn="l">
              <a:spcBef>
                <a:spcPts val="0"/>
              </a:spcBef>
              <a:spcAft>
                <a:spcPts val="0"/>
              </a:spcAft>
              <a:buNone/>
            </a:pPr>
            <a:r>
              <a:rPr b="1" lang="fr" sz="1550">
                <a:solidFill>
                  <a:srgbClr val="FFFFFF"/>
                </a:solidFill>
                <a:latin typeface="Libre Baskerville"/>
                <a:ea typeface="Libre Baskerville"/>
                <a:cs typeface="Libre Baskerville"/>
                <a:sym typeface="Libre Baskerville"/>
              </a:rPr>
              <a:t>CI &amp; AFA </a:t>
            </a:r>
            <a:endParaRPr b="1" sz="1550">
              <a:solidFill>
                <a:srgbClr val="FFFFFF"/>
              </a:solidFill>
              <a:latin typeface="Libre Baskerville"/>
              <a:ea typeface="Libre Baskerville"/>
              <a:cs typeface="Libre Baskerville"/>
              <a:sym typeface="Libre Baskerville"/>
            </a:endParaRPr>
          </a:p>
        </p:txBody>
      </p:sp>
      <p:pic>
        <p:nvPicPr>
          <p:cNvPr id="238" name="Google Shape;238;p24"/>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239" name="Google Shape;239;p24"/>
          <p:cNvSpPr/>
          <p:nvPr/>
        </p:nvSpPr>
        <p:spPr>
          <a:xfrm>
            <a:off x="8601325" y="4596413"/>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24">
            <a:hlinkClick action="ppaction://hlinkshowjump?jump=nextslide"/>
          </p:cNvPr>
          <p:cNvPicPr preferRelativeResize="0"/>
          <p:nvPr/>
        </p:nvPicPr>
        <p:blipFill>
          <a:blip r:embed="rId4">
            <a:alphaModFix/>
          </a:blip>
          <a:stretch>
            <a:fillRect/>
          </a:stretch>
        </p:blipFill>
        <p:spPr>
          <a:xfrm>
            <a:off x="8682563" y="4677650"/>
            <a:ext cx="280625" cy="280625"/>
          </a:xfrm>
          <a:prstGeom prst="rect">
            <a:avLst/>
          </a:prstGeom>
          <a:noFill/>
          <a:ln>
            <a:noFill/>
          </a:ln>
        </p:spPr>
      </p:pic>
      <p:sp>
        <p:nvSpPr>
          <p:cNvPr id="241" name="Google Shape;241;p24"/>
          <p:cNvSpPr/>
          <p:nvPr/>
        </p:nvSpPr>
        <p:spPr>
          <a:xfrm>
            <a:off x="165400" y="4596413"/>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4">
            <a:hlinkClick action="ppaction://hlinkshowjump?jump=previousslide"/>
          </p:cNvPr>
          <p:cNvPicPr preferRelativeResize="0"/>
          <p:nvPr/>
        </p:nvPicPr>
        <p:blipFill>
          <a:blip r:embed="rId4">
            <a:alphaModFix/>
          </a:blip>
          <a:stretch>
            <a:fillRect/>
          </a:stretch>
        </p:blipFill>
        <p:spPr>
          <a:xfrm rot="10800000">
            <a:off x="246637" y="4677650"/>
            <a:ext cx="280625" cy="280625"/>
          </a:xfrm>
          <a:prstGeom prst="rect">
            <a:avLst/>
          </a:prstGeom>
          <a:noFill/>
          <a:ln>
            <a:noFill/>
          </a:ln>
        </p:spPr>
      </p:pic>
      <p:cxnSp>
        <p:nvCxnSpPr>
          <p:cNvPr id="243" name="Google Shape;243;p24"/>
          <p:cNvCxnSpPr/>
          <p:nvPr/>
        </p:nvCxnSpPr>
        <p:spPr>
          <a:xfrm>
            <a:off x="2724119" y="558781"/>
            <a:ext cx="6300" cy="4398600"/>
          </a:xfrm>
          <a:prstGeom prst="straightConnector1">
            <a:avLst/>
          </a:prstGeom>
          <a:noFill/>
          <a:ln cap="flat" cmpd="sng" w="19050">
            <a:solidFill>
              <a:srgbClr val="23484C"/>
            </a:solidFill>
            <a:prstDash val="solid"/>
            <a:round/>
            <a:headEnd len="med" w="med" type="none"/>
            <a:tailEnd len="med" w="med" type="stealth"/>
          </a:ln>
        </p:spPr>
      </p:cxnSp>
      <p:cxnSp>
        <p:nvCxnSpPr>
          <p:cNvPr id="244" name="Google Shape;244;p24"/>
          <p:cNvCxnSpPr/>
          <p:nvPr/>
        </p:nvCxnSpPr>
        <p:spPr>
          <a:xfrm flipH="1" rot="10800000">
            <a:off x="5591263" y="774975"/>
            <a:ext cx="234300" cy="600"/>
          </a:xfrm>
          <a:prstGeom prst="straightConnector1">
            <a:avLst/>
          </a:prstGeom>
          <a:noFill/>
          <a:ln cap="flat" cmpd="sng" w="19050">
            <a:solidFill>
              <a:srgbClr val="23484C"/>
            </a:solidFill>
            <a:prstDash val="solid"/>
            <a:round/>
            <a:headEnd len="med" w="med" type="none"/>
            <a:tailEnd len="med" w="med" type="triangle"/>
          </a:ln>
        </p:spPr>
      </p:cxnSp>
      <p:grpSp>
        <p:nvGrpSpPr>
          <p:cNvPr id="245" name="Google Shape;245;p24"/>
          <p:cNvGrpSpPr/>
          <p:nvPr/>
        </p:nvGrpSpPr>
        <p:grpSpPr>
          <a:xfrm>
            <a:off x="2487899" y="482576"/>
            <a:ext cx="3095660" cy="1003702"/>
            <a:chOff x="2468731" y="196325"/>
            <a:chExt cx="2831742" cy="1003702"/>
          </a:xfrm>
        </p:grpSpPr>
        <p:grpSp>
          <p:nvGrpSpPr>
            <p:cNvPr id="246" name="Google Shape;246;p24"/>
            <p:cNvGrpSpPr/>
            <p:nvPr/>
          </p:nvGrpSpPr>
          <p:grpSpPr>
            <a:xfrm>
              <a:off x="2468731" y="196325"/>
              <a:ext cx="471600" cy="377100"/>
              <a:chOff x="449975" y="2741700"/>
              <a:chExt cx="471600" cy="377100"/>
            </a:xfrm>
          </p:grpSpPr>
          <p:sp>
            <p:nvSpPr>
              <p:cNvPr id="247" name="Google Shape;247;p24"/>
              <p:cNvSpPr/>
              <p:nvPr/>
            </p:nvSpPr>
            <p:spPr>
              <a:xfrm>
                <a:off x="545525" y="2790000"/>
                <a:ext cx="280500" cy="280500"/>
              </a:xfrm>
              <a:prstGeom prst="ellipse">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txBox="1"/>
              <p:nvPr/>
            </p:nvSpPr>
            <p:spPr>
              <a:xfrm>
                <a:off x="4499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F5F5F5"/>
                    </a:solidFill>
                    <a:latin typeface="Libre Baskerville"/>
                    <a:ea typeface="Libre Baskerville"/>
                    <a:cs typeface="Libre Baskerville"/>
                    <a:sym typeface="Libre Baskerville"/>
                  </a:rPr>
                  <a:t>1</a:t>
                </a:r>
                <a:endParaRPr sz="100">
                  <a:solidFill>
                    <a:srgbClr val="F5F5F5"/>
                  </a:solidFill>
                  <a:latin typeface="Libre Baskerville"/>
                  <a:ea typeface="Libre Baskerville"/>
                  <a:cs typeface="Libre Baskerville"/>
                  <a:sym typeface="Libre Baskerville"/>
                </a:endParaRPr>
              </a:p>
            </p:txBody>
          </p:sp>
        </p:grpSp>
        <p:sp>
          <p:nvSpPr>
            <p:cNvPr id="249" name="Google Shape;249;p24"/>
            <p:cNvSpPr txBox="1"/>
            <p:nvPr/>
          </p:nvSpPr>
          <p:spPr>
            <a:xfrm>
              <a:off x="2867173" y="200224"/>
              <a:ext cx="243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rgbClr val="23484C"/>
                  </a:solidFill>
                  <a:latin typeface="Poppins"/>
                  <a:ea typeface="Poppins"/>
                  <a:cs typeface="Poppins"/>
                  <a:sym typeface="Poppins"/>
                </a:rPr>
                <a:t>Les recommandations de l’AFA</a:t>
              </a:r>
              <a:endParaRPr b="1" sz="1200">
                <a:solidFill>
                  <a:srgbClr val="23484C"/>
                </a:solidFill>
                <a:latin typeface="Poppins"/>
                <a:ea typeface="Poppins"/>
                <a:cs typeface="Poppins"/>
                <a:sym typeface="Poppins"/>
              </a:endParaRPr>
            </a:p>
          </p:txBody>
        </p:sp>
        <p:sp>
          <p:nvSpPr>
            <p:cNvPr id="250" name="Google Shape;250;p24"/>
            <p:cNvSpPr txBox="1"/>
            <p:nvPr/>
          </p:nvSpPr>
          <p:spPr>
            <a:xfrm>
              <a:off x="2867172" y="399627"/>
              <a:ext cx="221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sz="1000">
                  <a:solidFill>
                    <a:schemeClr val="dk1"/>
                  </a:solidFill>
                  <a:latin typeface="Poppins"/>
                  <a:ea typeface="Poppins"/>
                  <a:cs typeface="Poppins"/>
                  <a:sym typeface="Poppins"/>
                </a:rPr>
                <a:t>Activité de drag&amp;drop autour des recommandations de l’AFA pour la mise en place d’un dispositif anti-corruption. </a:t>
              </a:r>
              <a:endParaRPr sz="1100">
                <a:solidFill>
                  <a:srgbClr val="23484C"/>
                </a:solidFill>
                <a:latin typeface="Poppins"/>
                <a:ea typeface="Poppins"/>
                <a:cs typeface="Poppins"/>
                <a:sym typeface="Poppins"/>
              </a:endParaRPr>
            </a:p>
          </p:txBody>
        </p:sp>
      </p:grpSp>
      <p:grpSp>
        <p:nvGrpSpPr>
          <p:cNvPr id="251" name="Google Shape;251;p24"/>
          <p:cNvGrpSpPr/>
          <p:nvPr/>
        </p:nvGrpSpPr>
        <p:grpSpPr>
          <a:xfrm>
            <a:off x="2488166" y="1638600"/>
            <a:ext cx="3154878" cy="921571"/>
            <a:chOff x="2468731" y="1118509"/>
            <a:chExt cx="2984748" cy="921571"/>
          </a:xfrm>
        </p:grpSpPr>
        <p:grpSp>
          <p:nvGrpSpPr>
            <p:cNvPr id="252" name="Google Shape;252;p24"/>
            <p:cNvGrpSpPr/>
            <p:nvPr/>
          </p:nvGrpSpPr>
          <p:grpSpPr>
            <a:xfrm rot="5400000">
              <a:off x="2515981" y="1143570"/>
              <a:ext cx="377100" cy="471600"/>
              <a:chOff x="725825" y="2694450"/>
              <a:chExt cx="377100" cy="471600"/>
            </a:xfrm>
          </p:grpSpPr>
          <p:sp>
            <p:nvSpPr>
              <p:cNvPr id="253" name="Google Shape;253;p24"/>
              <p:cNvSpPr/>
              <p:nvPr/>
            </p:nvSpPr>
            <p:spPr>
              <a:xfrm>
                <a:off x="774125" y="2790000"/>
                <a:ext cx="280500" cy="280500"/>
              </a:xfrm>
              <a:prstGeom prst="ellipse">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txBox="1"/>
              <p:nvPr/>
            </p:nvSpPr>
            <p:spPr>
              <a:xfrm rot="-5400000">
                <a:off x="6785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F5F5F5"/>
                    </a:solidFill>
                    <a:latin typeface="Libre Baskerville"/>
                    <a:ea typeface="Libre Baskerville"/>
                    <a:cs typeface="Libre Baskerville"/>
                    <a:sym typeface="Libre Baskerville"/>
                  </a:rPr>
                  <a:t>2</a:t>
                </a:r>
                <a:endParaRPr sz="100">
                  <a:solidFill>
                    <a:srgbClr val="F5F5F5"/>
                  </a:solidFill>
                  <a:latin typeface="Libre Baskerville"/>
                  <a:ea typeface="Libre Baskerville"/>
                  <a:cs typeface="Libre Baskerville"/>
                  <a:sym typeface="Libre Baskerville"/>
                </a:endParaRPr>
              </a:p>
            </p:txBody>
          </p:sp>
        </p:grpSp>
        <p:sp>
          <p:nvSpPr>
            <p:cNvPr id="255" name="Google Shape;255;p24"/>
            <p:cNvSpPr txBox="1"/>
            <p:nvPr/>
          </p:nvSpPr>
          <p:spPr>
            <a:xfrm>
              <a:off x="2867179" y="1118509"/>
              <a:ext cx="258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rgbClr val="23484C"/>
                  </a:solidFill>
                  <a:latin typeface="Poppins"/>
                  <a:ea typeface="Poppins"/>
                  <a:cs typeface="Poppins"/>
                  <a:sym typeface="Poppins"/>
                </a:rPr>
                <a:t>Les points de contrôle de l’AFA </a:t>
              </a:r>
              <a:endParaRPr b="1" sz="1200">
                <a:solidFill>
                  <a:srgbClr val="23484C"/>
                </a:solidFill>
                <a:latin typeface="Poppins"/>
                <a:ea typeface="Poppins"/>
                <a:cs typeface="Poppins"/>
                <a:sym typeface="Poppins"/>
              </a:endParaRPr>
            </a:p>
          </p:txBody>
        </p:sp>
        <p:sp>
          <p:nvSpPr>
            <p:cNvPr id="256" name="Google Shape;256;p24"/>
            <p:cNvSpPr txBox="1"/>
            <p:nvPr/>
          </p:nvSpPr>
          <p:spPr>
            <a:xfrm>
              <a:off x="2867172" y="1393581"/>
              <a:ext cx="251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latin typeface="Poppins"/>
                  <a:ea typeface="Poppins"/>
                  <a:cs typeface="Poppins"/>
                  <a:sym typeface="Poppins"/>
                </a:rPr>
                <a:t>Activité de quiz simple pour reconstituer la checklist des différents points de contrôle de l’AFA </a:t>
              </a:r>
              <a:endParaRPr sz="1000">
                <a:solidFill>
                  <a:schemeClr val="dk1"/>
                </a:solidFill>
                <a:latin typeface="Poppins"/>
                <a:ea typeface="Poppins"/>
                <a:cs typeface="Poppins"/>
                <a:sym typeface="Poppins"/>
              </a:endParaRPr>
            </a:p>
          </p:txBody>
        </p:sp>
      </p:grpSp>
      <p:grpSp>
        <p:nvGrpSpPr>
          <p:cNvPr id="257" name="Google Shape;257;p24"/>
          <p:cNvGrpSpPr/>
          <p:nvPr/>
        </p:nvGrpSpPr>
        <p:grpSpPr>
          <a:xfrm>
            <a:off x="2488031" y="2786420"/>
            <a:ext cx="3033086" cy="848784"/>
            <a:chOff x="2468744" y="1836572"/>
            <a:chExt cx="2917831" cy="848784"/>
          </a:xfrm>
        </p:grpSpPr>
        <p:grpSp>
          <p:nvGrpSpPr>
            <p:cNvPr id="258" name="Google Shape;258;p24"/>
            <p:cNvGrpSpPr/>
            <p:nvPr/>
          </p:nvGrpSpPr>
          <p:grpSpPr>
            <a:xfrm rot="5400000">
              <a:off x="2515994" y="1789322"/>
              <a:ext cx="377100" cy="471600"/>
              <a:chOff x="497225" y="2694450"/>
              <a:chExt cx="377100" cy="471600"/>
            </a:xfrm>
          </p:grpSpPr>
          <p:sp>
            <p:nvSpPr>
              <p:cNvPr id="259" name="Google Shape;259;p24"/>
              <p:cNvSpPr/>
              <p:nvPr/>
            </p:nvSpPr>
            <p:spPr>
              <a:xfrm>
                <a:off x="545525" y="2790000"/>
                <a:ext cx="280500" cy="280500"/>
              </a:xfrm>
              <a:prstGeom prst="ellipse">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txBox="1"/>
              <p:nvPr/>
            </p:nvSpPr>
            <p:spPr>
              <a:xfrm rot="-5400000">
                <a:off x="4499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F5F5F5"/>
                    </a:solidFill>
                    <a:latin typeface="Libre Baskerville"/>
                    <a:ea typeface="Libre Baskerville"/>
                    <a:cs typeface="Libre Baskerville"/>
                    <a:sym typeface="Libre Baskerville"/>
                  </a:rPr>
                  <a:t>3</a:t>
                </a:r>
                <a:endParaRPr sz="100">
                  <a:solidFill>
                    <a:srgbClr val="F5F5F5"/>
                  </a:solidFill>
                  <a:latin typeface="Libre Baskerville"/>
                  <a:ea typeface="Libre Baskerville"/>
                  <a:cs typeface="Libre Baskerville"/>
                  <a:sym typeface="Libre Baskerville"/>
                </a:endParaRPr>
              </a:p>
            </p:txBody>
          </p:sp>
        </p:grpSp>
        <p:sp>
          <p:nvSpPr>
            <p:cNvPr id="261" name="Google Shape;261;p24"/>
            <p:cNvSpPr txBox="1"/>
            <p:nvPr/>
          </p:nvSpPr>
          <p:spPr>
            <a:xfrm>
              <a:off x="2867172" y="1840472"/>
              <a:ext cx="251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rgbClr val="23484C"/>
                  </a:solidFill>
                  <a:latin typeface="Poppins"/>
                  <a:ea typeface="Poppins"/>
                  <a:cs typeface="Poppins"/>
                  <a:sym typeface="Poppins"/>
                </a:rPr>
                <a:t>Les questions comptables</a:t>
              </a:r>
              <a:endParaRPr b="1" sz="1200">
                <a:solidFill>
                  <a:srgbClr val="23484C"/>
                </a:solidFill>
                <a:latin typeface="Poppins"/>
                <a:ea typeface="Poppins"/>
                <a:cs typeface="Poppins"/>
                <a:sym typeface="Poppins"/>
              </a:endParaRPr>
            </a:p>
          </p:txBody>
        </p:sp>
        <p:sp>
          <p:nvSpPr>
            <p:cNvPr id="262" name="Google Shape;262;p24"/>
            <p:cNvSpPr txBox="1"/>
            <p:nvPr/>
          </p:nvSpPr>
          <p:spPr>
            <a:xfrm>
              <a:off x="2867175" y="2038856"/>
              <a:ext cx="251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latin typeface="Poppins"/>
                  <a:ea typeface="Poppins"/>
                  <a:cs typeface="Poppins"/>
                  <a:sym typeface="Poppins"/>
                </a:rPr>
                <a:t>Activité de drag&amp;drop pour reconstituer le dossier à présenter aux contrôleurs de l’AFA </a:t>
              </a:r>
              <a:endParaRPr sz="1000">
                <a:solidFill>
                  <a:schemeClr val="dk1"/>
                </a:solidFill>
                <a:latin typeface="Poppins"/>
                <a:ea typeface="Poppins"/>
                <a:cs typeface="Poppins"/>
                <a:sym typeface="Poppins"/>
              </a:endParaRPr>
            </a:p>
          </p:txBody>
        </p:sp>
      </p:grpSp>
      <p:grpSp>
        <p:nvGrpSpPr>
          <p:cNvPr id="263" name="Google Shape;263;p24"/>
          <p:cNvGrpSpPr/>
          <p:nvPr/>
        </p:nvGrpSpPr>
        <p:grpSpPr>
          <a:xfrm>
            <a:off x="2487981" y="3861360"/>
            <a:ext cx="3033044" cy="1010765"/>
            <a:chOff x="2468731" y="3585084"/>
            <a:chExt cx="3033044" cy="1010765"/>
          </a:xfrm>
        </p:grpSpPr>
        <p:grpSp>
          <p:nvGrpSpPr>
            <p:cNvPr id="264" name="Google Shape;264;p24"/>
            <p:cNvGrpSpPr/>
            <p:nvPr/>
          </p:nvGrpSpPr>
          <p:grpSpPr>
            <a:xfrm rot="5400000">
              <a:off x="2515981" y="3537834"/>
              <a:ext cx="377100" cy="471600"/>
              <a:chOff x="1411625" y="2694450"/>
              <a:chExt cx="377100" cy="471600"/>
            </a:xfrm>
          </p:grpSpPr>
          <p:sp>
            <p:nvSpPr>
              <p:cNvPr id="265" name="Google Shape;265;p24"/>
              <p:cNvSpPr/>
              <p:nvPr/>
            </p:nvSpPr>
            <p:spPr>
              <a:xfrm>
                <a:off x="1459925" y="2790000"/>
                <a:ext cx="280500" cy="280500"/>
              </a:xfrm>
              <a:prstGeom prst="ellipse">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txBox="1"/>
              <p:nvPr/>
            </p:nvSpPr>
            <p:spPr>
              <a:xfrm rot="-5400000">
                <a:off x="13643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F5F5F5"/>
                    </a:solidFill>
                    <a:latin typeface="Libre Baskerville"/>
                    <a:ea typeface="Libre Baskerville"/>
                    <a:cs typeface="Libre Baskerville"/>
                    <a:sym typeface="Libre Baskerville"/>
                  </a:rPr>
                  <a:t>4</a:t>
                </a:r>
                <a:endParaRPr sz="100">
                  <a:solidFill>
                    <a:srgbClr val="F5F5F5"/>
                  </a:solidFill>
                  <a:latin typeface="Libre Baskerville"/>
                  <a:ea typeface="Libre Baskerville"/>
                  <a:cs typeface="Libre Baskerville"/>
                  <a:sym typeface="Libre Baskerville"/>
                </a:endParaRPr>
              </a:p>
            </p:txBody>
          </p:sp>
        </p:grpSp>
        <p:sp>
          <p:nvSpPr>
            <p:cNvPr id="267" name="Google Shape;267;p24"/>
            <p:cNvSpPr txBox="1"/>
            <p:nvPr/>
          </p:nvSpPr>
          <p:spPr>
            <a:xfrm>
              <a:off x="2867175" y="3596625"/>
              <a:ext cx="263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rgbClr val="23484C"/>
                  </a:solidFill>
                  <a:latin typeface="Poppins"/>
                  <a:ea typeface="Poppins"/>
                  <a:cs typeface="Poppins"/>
                  <a:sym typeface="Poppins"/>
                </a:rPr>
                <a:t>Les écritures sensibles </a:t>
              </a:r>
              <a:endParaRPr b="1" sz="1200">
                <a:solidFill>
                  <a:srgbClr val="23484C"/>
                </a:solidFill>
                <a:latin typeface="Poppins"/>
                <a:ea typeface="Poppins"/>
                <a:cs typeface="Poppins"/>
                <a:sym typeface="Poppins"/>
              </a:endParaRPr>
            </a:p>
          </p:txBody>
        </p:sp>
        <p:sp>
          <p:nvSpPr>
            <p:cNvPr id="268" name="Google Shape;268;p24"/>
            <p:cNvSpPr txBox="1"/>
            <p:nvPr/>
          </p:nvSpPr>
          <p:spPr>
            <a:xfrm>
              <a:off x="2867172" y="3795449"/>
              <a:ext cx="263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latin typeface="Poppins"/>
                  <a:ea typeface="Poppins"/>
                  <a:cs typeface="Poppins"/>
                  <a:sym typeface="Poppins"/>
                </a:rPr>
                <a:t>Activité de quiz simple où l’on demande à l’apprenant d’évaluer la conformité de certains process liés aux écritures sensibles.  </a:t>
              </a:r>
              <a:endParaRPr sz="1000">
                <a:solidFill>
                  <a:schemeClr val="dk1"/>
                </a:solidFill>
                <a:latin typeface="Poppins"/>
                <a:ea typeface="Poppins"/>
                <a:cs typeface="Poppins"/>
                <a:sym typeface="Poppins"/>
              </a:endParaRPr>
            </a:p>
          </p:txBody>
        </p:sp>
      </p:grpSp>
      <p:sp>
        <p:nvSpPr>
          <p:cNvPr id="269" name="Google Shape;269;p24"/>
          <p:cNvSpPr txBox="1"/>
          <p:nvPr/>
        </p:nvSpPr>
        <p:spPr>
          <a:xfrm>
            <a:off x="5963200" y="537275"/>
            <a:ext cx="3000000" cy="646500"/>
          </a:xfrm>
          <a:prstGeom prst="rect">
            <a:avLst/>
          </a:prstGeom>
          <a:noFill/>
          <a:ln>
            <a:noFill/>
          </a:ln>
        </p:spPr>
        <p:txBody>
          <a:bodyPr anchorCtr="0" anchor="t" bIns="91425" lIns="91425" spcFirstLastPara="1" rIns="91425" wrap="square" tIns="91425">
            <a:spAutoFit/>
          </a:bodyPr>
          <a:lstStyle/>
          <a:p>
            <a:pPr indent="-153499" lvl="0" marL="179999" rtl="0" algn="l">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Identifier les différentes actions que peut mettre en place une entreprise pour respecter les recommandations de l’AFA</a:t>
            </a:r>
            <a:endParaRPr sz="1000">
              <a:solidFill>
                <a:schemeClr val="dk1"/>
              </a:solidFill>
              <a:latin typeface="Poppins"/>
              <a:ea typeface="Poppins"/>
              <a:cs typeface="Poppins"/>
              <a:sym typeface="Poppins"/>
            </a:endParaRPr>
          </a:p>
        </p:txBody>
      </p:sp>
      <p:sp>
        <p:nvSpPr>
          <p:cNvPr id="270" name="Google Shape;270;p24"/>
          <p:cNvSpPr txBox="1"/>
          <p:nvPr/>
        </p:nvSpPr>
        <p:spPr>
          <a:xfrm>
            <a:off x="5963200" y="1729518"/>
            <a:ext cx="3000000" cy="492600"/>
          </a:xfrm>
          <a:prstGeom prst="rect">
            <a:avLst/>
          </a:prstGeom>
          <a:noFill/>
          <a:ln>
            <a:noFill/>
          </a:ln>
        </p:spPr>
        <p:txBody>
          <a:bodyPr anchorCtr="0" anchor="t" bIns="91425" lIns="91425" spcFirstLastPara="1" rIns="91425" wrap="square" tIns="91425">
            <a:spAutoFit/>
          </a:bodyPr>
          <a:lstStyle/>
          <a:p>
            <a:pPr indent="-153499" lvl="0" marL="179999" marR="0" rtl="0" algn="l">
              <a:lnSpc>
                <a:spcPct val="100000"/>
              </a:lnSpc>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Connaître les éléments qui ont vocation à être contrôlés par l’AFA</a:t>
            </a:r>
            <a:endParaRPr sz="1000">
              <a:solidFill>
                <a:schemeClr val="dk1"/>
              </a:solidFill>
              <a:latin typeface="Poppins"/>
              <a:ea typeface="Poppins"/>
              <a:cs typeface="Poppins"/>
              <a:sym typeface="Poppins"/>
            </a:endParaRPr>
          </a:p>
        </p:txBody>
      </p:sp>
      <p:sp>
        <p:nvSpPr>
          <p:cNvPr id="271" name="Google Shape;271;p24"/>
          <p:cNvSpPr txBox="1"/>
          <p:nvPr/>
        </p:nvSpPr>
        <p:spPr>
          <a:xfrm>
            <a:off x="5963200" y="2766296"/>
            <a:ext cx="3000000" cy="1108200"/>
          </a:xfrm>
          <a:prstGeom prst="rect">
            <a:avLst/>
          </a:prstGeom>
          <a:noFill/>
          <a:ln>
            <a:noFill/>
          </a:ln>
        </p:spPr>
        <p:txBody>
          <a:bodyPr anchorCtr="0" anchor="t" bIns="91425" lIns="91425" spcFirstLastPara="1" rIns="91425" wrap="square" tIns="91425">
            <a:spAutoFit/>
          </a:bodyPr>
          <a:lstStyle/>
          <a:p>
            <a:pPr indent="-153499" lvl="0" marL="179999" rtl="0" algn="l">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Identifier et </a:t>
            </a:r>
            <a:r>
              <a:rPr lang="fr" sz="1000">
                <a:solidFill>
                  <a:schemeClr val="dk1"/>
                </a:solidFill>
                <a:latin typeface="Poppins"/>
                <a:ea typeface="Poppins"/>
                <a:cs typeface="Poppins"/>
                <a:sym typeface="Poppins"/>
              </a:rPr>
              <a:t>sélectionner</a:t>
            </a:r>
            <a:r>
              <a:rPr lang="fr" sz="1000">
                <a:solidFill>
                  <a:schemeClr val="dk1"/>
                </a:solidFill>
                <a:latin typeface="Poppins"/>
                <a:ea typeface="Poppins"/>
                <a:cs typeface="Poppins"/>
                <a:sym typeface="Poppins"/>
              </a:rPr>
              <a:t> les documents qui seront examinés par l’AFA.  </a:t>
            </a:r>
            <a:endParaRPr sz="1000">
              <a:solidFill>
                <a:schemeClr val="dk1"/>
              </a:solidFill>
              <a:latin typeface="Poppins"/>
              <a:ea typeface="Poppins"/>
              <a:cs typeface="Poppins"/>
              <a:sym typeface="Poppins"/>
            </a:endParaRPr>
          </a:p>
          <a:p>
            <a:pPr indent="-153499" lvl="0" marL="179999" rtl="0" algn="l">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Obtenir des informations complémentaires sur ces documents, notamment leur objectif ou les personnes qui les rédigent </a:t>
            </a:r>
            <a:endParaRPr sz="1000">
              <a:solidFill>
                <a:schemeClr val="dk1"/>
              </a:solidFill>
              <a:latin typeface="Poppins"/>
              <a:ea typeface="Poppins"/>
              <a:cs typeface="Poppins"/>
              <a:sym typeface="Poppins"/>
            </a:endParaRPr>
          </a:p>
        </p:txBody>
      </p:sp>
      <p:sp>
        <p:nvSpPr>
          <p:cNvPr id="272" name="Google Shape;272;p24"/>
          <p:cNvSpPr txBox="1"/>
          <p:nvPr/>
        </p:nvSpPr>
        <p:spPr>
          <a:xfrm>
            <a:off x="5963200" y="4032405"/>
            <a:ext cx="3000000" cy="800400"/>
          </a:xfrm>
          <a:prstGeom prst="rect">
            <a:avLst/>
          </a:prstGeom>
          <a:noFill/>
          <a:ln>
            <a:noFill/>
          </a:ln>
        </p:spPr>
        <p:txBody>
          <a:bodyPr anchorCtr="0" anchor="t" bIns="91425" lIns="91425" spcFirstLastPara="1" rIns="91425" wrap="square" tIns="91425">
            <a:spAutoFit/>
          </a:bodyPr>
          <a:lstStyle/>
          <a:p>
            <a:pPr indent="-153499" lvl="0" marL="179999" marR="0" rtl="0" algn="l">
              <a:lnSpc>
                <a:spcPct val="100000"/>
              </a:lnSpc>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Savoir ce qui est attendu par l’AFA en termes de process liés aux écritures sensibles. </a:t>
            </a:r>
            <a:endParaRPr sz="1000">
              <a:solidFill>
                <a:schemeClr val="dk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000">
              <a:solidFill>
                <a:schemeClr val="dk1"/>
              </a:solidFill>
              <a:latin typeface="Poppins"/>
              <a:ea typeface="Poppins"/>
              <a:cs typeface="Poppins"/>
              <a:sym typeface="Poppins"/>
            </a:endParaRPr>
          </a:p>
        </p:txBody>
      </p:sp>
      <p:cxnSp>
        <p:nvCxnSpPr>
          <p:cNvPr id="273" name="Google Shape;273;p24"/>
          <p:cNvCxnSpPr/>
          <p:nvPr/>
        </p:nvCxnSpPr>
        <p:spPr>
          <a:xfrm flipH="1" rot="10800000">
            <a:off x="5591263" y="2036475"/>
            <a:ext cx="234300" cy="600"/>
          </a:xfrm>
          <a:prstGeom prst="straightConnector1">
            <a:avLst/>
          </a:prstGeom>
          <a:noFill/>
          <a:ln cap="flat" cmpd="sng" w="19050">
            <a:solidFill>
              <a:srgbClr val="23484C"/>
            </a:solidFill>
            <a:prstDash val="solid"/>
            <a:round/>
            <a:headEnd len="med" w="med" type="none"/>
            <a:tailEnd len="med" w="med" type="triangle"/>
          </a:ln>
        </p:spPr>
      </p:cxnSp>
      <p:cxnSp>
        <p:nvCxnSpPr>
          <p:cNvPr id="274" name="Google Shape;274;p24"/>
          <p:cNvCxnSpPr/>
          <p:nvPr/>
        </p:nvCxnSpPr>
        <p:spPr>
          <a:xfrm flipH="1" rot="10800000">
            <a:off x="5591263" y="4319100"/>
            <a:ext cx="234300" cy="600"/>
          </a:xfrm>
          <a:prstGeom prst="straightConnector1">
            <a:avLst/>
          </a:prstGeom>
          <a:noFill/>
          <a:ln cap="flat" cmpd="sng" w="19050">
            <a:solidFill>
              <a:srgbClr val="23484C"/>
            </a:solidFill>
            <a:prstDash val="solid"/>
            <a:round/>
            <a:headEnd len="med" w="med" type="none"/>
            <a:tailEnd len="med" w="med" type="triangle"/>
          </a:ln>
        </p:spPr>
      </p:cxnSp>
      <p:cxnSp>
        <p:nvCxnSpPr>
          <p:cNvPr id="275" name="Google Shape;275;p24"/>
          <p:cNvCxnSpPr/>
          <p:nvPr/>
        </p:nvCxnSpPr>
        <p:spPr>
          <a:xfrm flipH="1" rot="10800000">
            <a:off x="5591263" y="3177600"/>
            <a:ext cx="234300" cy="600"/>
          </a:xfrm>
          <a:prstGeom prst="straightConnector1">
            <a:avLst/>
          </a:prstGeom>
          <a:noFill/>
          <a:ln cap="flat" cmpd="sng" w="19050">
            <a:solidFill>
              <a:srgbClr val="23484C"/>
            </a:solidFill>
            <a:prstDash val="solid"/>
            <a:round/>
            <a:headEnd len="med" w="med" type="none"/>
            <a:tailEnd len="med" w="med" type="triangle"/>
          </a:ln>
        </p:spPr>
      </p:cxnSp>
      <p:sp>
        <p:nvSpPr>
          <p:cNvPr id="276" name="Google Shape;276;p24"/>
          <p:cNvSpPr txBox="1"/>
          <p:nvPr/>
        </p:nvSpPr>
        <p:spPr>
          <a:xfrm>
            <a:off x="2778700" y="37075"/>
            <a:ext cx="266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chemeClr val="dk1"/>
                </a:solidFill>
                <a:latin typeface="Poppins"/>
                <a:ea typeface="Poppins"/>
                <a:cs typeface="Poppins"/>
                <a:sym typeface="Poppins"/>
              </a:rPr>
              <a:t>LES MODALITES PEDAGOGIQUES</a:t>
            </a:r>
            <a:endParaRPr b="1" sz="1200">
              <a:solidFill>
                <a:srgbClr val="23484C"/>
              </a:solidFill>
              <a:latin typeface="Poppins"/>
              <a:ea typeface="Poppins"/>
              <a:cs typeface="Poppins"/>
              <a:sym typeface="Poppins"/>
            </a:endParaRPr>
          </a:p>
        </p:txBody>
      </p:sp>
      <p:sp>
        <p:nvSpPr>
          <p:cNvPr id="277" name="Google Shape;277;p24"/>
          <p:cNvSpPr txBox="1"/>
          <p:nvPr/>
        </p:nvSpPr>
        <p:spPr>
          <a:xfrm>
            <a:off x="5877000" y="37075"/>
            <a:ext cx="285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chemeClr val="dk1"/>
                </a:solidFill>
                <a:latin typeface="Poppins"/>
                <a:ea typeface="Poppins"/>
                <a:cs typeface="Poppins"/>
                <a:sym typeface="Poppins"/>
              </a:rPr>
              <a:t>LES OBJECTIFS PÉDAGOGIQUES</a:t>
            </a:r>
            <a:endParaRPr b="1" sz="1200">
              <a:solidFill>
                <a:srgbClr val="23484C"/>
              </a:solidFill>
              <a:latin typeface="Poppins"/>
              <a:ea typeface="Poppins"/>
              <a:cs typeface="Poppins"/>
              <a:sym typeface="Poppins"/>
            </a:endParaRPr>
          </a:p>
        </p:txBody>
      </p:sp>
      <p:sp>
        <p:nvSpPr>
          <p:cNvPr id="278" name="Google Shape;278;p24"/>
          <p:cNvSpPr txBox="1"/>
          <p:nvPr/>
        </p:nvSpPr>
        <p:spPr>
          <a:xfrm>
            <a:off x="356600" y="1965550"/>
            <a:ext cx="159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FFFF"/>
                </a:solidFill>
                <a:latin typeface="Poppins Light"/>
                <a:ea typeface="Poppins Light"/>
                <a:cs typeface="Poppins Light"/>
                <a:sym typeface="Poppins Light"/>
              </a:rPr>
              <a:t>E-LEARNING</a:t>
            </a:r>
            <a:endParaRPr sz="900">
              <a:solidFill>
                <a:srgbClr val="FFFFFF"/>
              </a:solidFill>
              <a:latin typeface="Poppins Light"/>
              <a:ea typeface="Poppins Light"/>
              <a:cs typeface="Poppins Light"/>
              <a:sym typeface="Poppi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82" name="Shape 282"/>
        <p:cNvGrpSpPr/>
        <p:nvPr/>
      </p:nvGrpSpPr>
      <p:grpSpPr>
        <a:xfrm>
          <a:off x="0" y="0"/>
          <a:ext cx="0" cy="0"/>
          <a:chOff x="0" y="0"/>
          <a:chExt cx="0" cy="0"/>
        </a:xfrm>
      </p:grpSpPr>
      <p:sp>
        <p:nvSpPr>
          <p:cNvPr id="283" name="Google Shape;283;p25"/>
          <p:cNvSpPr/>
          <p:nvPr/>
        </p:nvSpPr>
        <p:spPr>
          <a:xfrm>
            <a:off x="3640074" y="2481075"/>
            <a:ext cx="686400" cy="14769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4417793" y="2481075"/>
            <a:ext cx="686400" cy="14769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5195511" y="2481075"/>
            <a:ext cx="686400" cy="14769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5973230" y="2481075"/>
            <a:ext cx="686400" cy="14769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6750948" y="2481075"/>
            <a:ext cx="686400" cy="14769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7528656" y="2481075"/>
            <a:ext cx="686400" cy="14769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8306385" y="2481075"/>
            <a:ext cx="686400" cy="14769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a:off x="0" y="-125"/>
            <a:ext cx="9144000" cy="1113000"/>
          </a:xfrm>
          <a:prstGeom prst="rect">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25"/>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292" name="Google Shape;292;p25"/>
          <p:cNvSpPr txBox="1"/>
          <p:nvPr/>
        </p:nvSpPr>
        <p:spPr>
          <a:xfrm>
            <a:off x="50625" y="1366450"/>
            <a:ext cx="3640500" cy="327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MODALITÉ</a:t>
            </a:r>
            <a:r>
              <a:rPr lang="fr" sz="1100">
                <a:latin typeface="Poppins Light"/>
                <a:ea typeface="Poppins Light"/>
                <a:cs typeface="Poppins Light"/>
                <a:sym typeface="Poppins Light"/>
              </a:rPr>
              <a:t> : Activité de classement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PRINCIPE</a:t>
            </a:r>
            <a:r>
              <a:rPr lang="fr" sz="1100">
                <a:latin typeface="Poppins Light"/>
                <a:ea typeface="Poppins Light"/>
                <a:cs typeface="Poppins Light"/>
                <a:sym typeface="Poppins Light"/>
              </a:rPr>
              <a:t> :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Un schéma des recommandations de l’AFA (cf. ébauche ci-contre) </a:t>
            </a:r>
            <a:r>
              <a:rPr lang="fr" sz="1100">
                <a:solidFill>
                  <a:schemeClr val="dk1"/>
                </a:solidFill>
                <a:latin typeface="Poppins Light"/>
                <a:ea typeface="Poppins Light"/>
                <a:cs typeface="Poppins Light"/>
                <a:sym typeface="Poppins Light"/>
              </a:rPr>
              <a:t>est proposé à l’apprenant</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Des exemples d’actions mises en place par le groupe seront proposés par l’apprenant et celui-ci devra les analyser et les classer dans la bonne colonne du schéma.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a:latin typeface="Poppins Light"/>
                <a:ea typeface="Poppins Light"/>
                <a:cs typeface="Poppins Light"/>
                <a:sym typeface="Poppins Light"/>
              </a:rPr>
              <a:t>Les objectifs sont d’aider les apprenants à mémoriser le schéma des recommandations de l’AFA </a:t>
            </a:r>
            <a:r>
              <a:rPr lang="fr" sz="1100">
                <a:latin typeface="Poppins Light"/>
                <a:ea typeface="Poppins Light"/>
                <a:cs typeface="Poppins Light"/>
                <a:sym typeface="Poppins Light"/>
              </a:rPr>
              <a:t>mais aussi de leur apporter des exemples d’actions concrètes mises en place dans le groupe pour répondre à ces recommandations. </a:t>
            </a:r>
            <a:endParaRPr sz="1100">
              <a:latin typeface="Poppins Light"/>
              <a:ea typeface="Poppins Light"/>
              <a:cs typeface="Poppins Light"/>
              <a:sym typeface="Poppins Light"/>
            </a:endParaRPr>
          </a:p>
        </p:txBody>
      </p:sp>
      <p:sp>
        <p:nvSpPr>
          <p:cNvPr id="293" name="Google Shape;293;p25"/>
          <p:cNvSpPr txBox="1"/>
          <p:nvPr/>
        </p:nvSpPr>
        <p:spPr>
          <a:xfrm>
            <a:off x="1181500" y="168475"/>
            <a:ext cx="7348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50">
                <a:solidFill>
                  <a:srgbClr val="FFFFFF"/>
                </a:solidFill>
                <a:latin typeface="Gill Sans"/>
                <a:ea typeface="Gill Sans"/>
                <a:cs typeface="Gill Sans"/>
                <a:sym typeface="Gill Sans"/>
              </a:rPr>
              <a:t>MODULE 4  </a:t>
            </a:r>
            <a:endParaRPr b="1" sz="2850">
              <a:solidFill>
                <a:srgbClr val="FFFFFF"/>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2050">
                <a:solidFill>
                  <a:srgbClr val="FFFFFF"/>
                </a:solidFill>
                <a:latin typeface="Libre Baskerville"/>
                <a:ea typeface="Libre Baskerville"/>
                <a:cs typeface="Libre Baskerville"/>
                <a:sym typeface="Libre Baskerville"/>
              </a:rPr>
              <a:t>Focus sur l’activité “Les recommandations de l’AFA”</a:t>
            </a:r>
            <a:endParaRPr b="1" sz="2050">
              <a:solidFill>
                <a:srgbClr val="FFFFFF"/>
              </a:solidFill>
              <a:latin typeface="Libre Baskerville"/>
              <a:ea typeface="Libre Baskerville"/>
              <a:cs typeface="Libre Baskerville"/>
              <a:sym typeface="Libre Baskerville"/>
            </a:endParaRPr>
          </a:p>
        </p:txBody>
      </p:sp>
      <p:sp>
        <p:nvSpPr>
          <p:cNvPr id="294" name="Google Shape;294;p25"/>
          <p:cNvSpPr/>
          <p:nvPr/>
        </p:nvSpPr>
        <p:spPr>
          <a:xfrm>
            <a:off x="8601325"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25">
            <a:hlinkClick action="ppaction://hlinkshowjump?jump=nextslide"/>
          </p:cNvPr>
          <p:cNvPicPr preferRelativeResize="0"/>
          <p:nvPr/>
        </p:nvPicPr>
        <p:blipFill>
          <a:blip r:embed="rId4">
            <a:alphaModFix/>
          </a:blip>
          <a:stretch>
            <a:fillRect/>
          </a:stretch>
        </p:blipFill>
        <p:spPr>
          <a:xfrm>
            <a:off x="8682563" y="4641238"/>
            <a:ext cx="280625" cy="280625"/>
          </a:xfrm>
          <a:prstGeom prst="rect">
            <a:avLst/>
          </a:prstGeom>
          <a:noFill/>
          <a:ln>
            <a:noFill/>
          </a:ln>
        </p:spPr>
      </p:pic>
      <p:sp>
        <p:nvSpPr>
          <p:cNvPr id="296" name="Google Shape;296;p25"/>
          <p:cNvSpPr/>
          <p:nvPr/>
        </p:nvSpPr>
        <p:spPr>
          <a:xfrm>
            <a:off x="165400"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25">
            <a:hlinkClick action="ppaction://hlinkshowjump?jump=previousslide"/>
          </p:cNvPr>
          <p:cNvPicPr preferRelativeResize="0"/>
          <p:nvPr/>
        </p:nvPicPr>
        <p:blipFill>
          <a:blip r:embed="rId4">
            <a:alphaModFix/>
          </a:blip>
          <a:stretch>
            <a:fillRect/>
          </a:stretch>
        </p:blipFill>
        <p:spPr>
          <a:xfrm rot="10800000">
            <a:off x="246637" y="4641238"/>
            <a:ext cx="280625" cy="280625"/>
          </a:xfrm>
          <a:prstGeom prst="rect">
            <a:avLst/>
          </a:prstGeom>
          <a:noFill/>
          <a:ln>
            <a:noFill/>
          </a:ln>
        </p:spPr>
      </p:pic>
      <p:sp>
        <p:nvSpPr>
          <p:cNvPr id="298" name="Google Shape;298;p25"/>
          <p:cNvSpPr txBox="1"/>
          <p:nvPr/>
        </p:nvSpPr>
        <p:spPr>
          <a:xfrm>
            <a:off x="4521074" y="1525225"/>
            <a:ext cx="3520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Libre Baskerville"/>
                <a:ea typeface="Libre Baskerville"/>
                <a:cs typeface="Libre Baskerville"/>
                <a:sym typeface="Libre Baskerville"/>
              </a:rPr>
              <a:t>PRINCIPES FONDAMENTAUX D’UN DISPOSITIF ANTI-CORRUPTION </a:t>
            </a:r>
            <a:endParaRPr sz="700">
              <a:latin typeface="Libre Baskerville"/>
              <a:ea typeface="Libre Baskerville"/>
              <a:cs typeface="Libre Baskerville"/>
              <a:sym typeface="Libre Baskerville"/>
            </a:endParaRPr>
          </a:p>
        </p:txBody>
      </p:sp>
      <p:sp>
        <p:nvSpPr>
          <p:cNvPr id="299" name="Google Shape;299;p25"/>
          <p:cNvSpPr/>
          <p:nvPr/>
        </p:nvSpPr>
        <p:spPr>
          <a:xfrm>
            <a:off x="3640074" y="2095825"/>
            <a:ext cx="2241900" cy="280500"/>
          </a:xfrm>
          <a:prstGeom prst="rect">
            <a:avLst/>
          </a:prstGeom>
          <a:solidFill>
            <a:srgbClr val="A58A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900">
                <a:solidFill>
                  <a:schemeClr val="lt1"/>
                </a:solidFill>
              </a:rPr>
              <a:t>PREVENTION </a:t>
            </a:r>
            <a:endParaRPr sz="900">
              <a:solidFill>
                <a:schemeClr val="lt1"/>
              </a:solidFill>
            </a:endParaRPr>
          </a:p>
        </p:txBody>
      </p:sp>
      <p:sp>
        <p:nvSpPr>
          <p:cNvPr id="300" name="Google Shape;300;p25"/>
          <p:cNvSpPr/>
          <p:nvPr/>
        </p:nvSpPr>
        <p:spPr>
          <a:xfrm>
            <a:off x="5996574" y="2095825"/>
            <a:ext cx="1440900" cy="280500"/>
          </a:xfrm>
          <a:prstGeom prst="rect">
            <a:avLst/>
          </a:prstGeom>
          <a:solidFill>
            <a:srgbClr val="A58A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900">
                <a:solidFill>
                  <a:schemeClr val="lt1"/>
                </a:solidFill>
              </a:rPr>
              <a:t>DETECTION</a:t>
            </a:r>
            <a:endParaRPr sz="900">
              <a:solidFill>
                <a:schemeClr val="lt1"/>
              </a:solidFill>
            </a:endParaRPr>
          </a:p>
        </p:txBody>
      </p:sp>
      <p:sp>
        <p:nvSpPr>
          <p:cNvPr id="301" name="Google Shape;301;p25"/>
          <p:cNvSpPr/>
          <p:nvPr/>
        </p:nvSpPr>
        <p:spPr>
          <a:xfrm>
            <a:off x="7490024" y="2095825"/>
            <a:ext cx="1502700" cy="280500"/>
          </a:xfrm>
          <a:prstGeom prst="rect">
            <a:avLst/>
          </a:prstGeom>
          <a:solidFill>
            <a:srgbClr val="A58A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900">
                <a:solidFill>
                  <a:schemeClr val="lt1"/>
                </a:solidFill>
              </a:rPr>
              <a:t>REMEDIATION</a:t>
            </a:r>
            <a:endParaRPr sz="900">
              <a:solidFill>
                <a:schemeClr val="lt1"/>
              </a:solidFill>
            </a:endParaRPr>
          </a:p>
        </p:txBody>
      </p:sp>
      <p:sp>
        <p:nvSpPr>
          <p:cNvPr id="302" name="Google Shape;302;p25"/>
          <p:cNvSpPr txBox="1"/>
          <p:nvPr/>
        </p:nvSpPr>
        <p:spPr>
          <a:xfrm>
            <a:off x="4270073" y="2444401"/>
            <a:ext cx="99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lt1"/>
                </a:solidFill>
              </a:rPr>
              <a:t>Code de conduite </a:t>
            </a:r>
            <a:endParaRPr sz="700">
              <a:solidFill>
                <a:schemeClr val="lt1"/>
              </a:solidFill>
            </a:endParaRPr>
          </a:p>
        </p:txBody>
      </p:sp>
      <p:sp>
        <p:nvSpPr>
          <p:cNvPr id="303" name="Google Shape;303;p25"/>
          <p:cNvSpPr txBox="1"/>
          <p:nvPr/>
        </p:nvSpPr>
        <p:spPr>
          <a:xfrm>
            <a:off x="3488124" y="2481825"/>
            <a:ext cx="9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lt1"/>
                </a:solidFill>
              </a:rPr>
              <a:t>Formation</a:t>
            </a:r>
            <a:endParaRPr sz="700">
              <a:solidFill>
                <a:schemeClr val="lt1"/>
              </a:solidFill>
            </a:endParaRPr>
          </a:p>
        </p:txBody>
      </p:sp>
      <p:sp>
        <p:nvSpPr>
          <p:cNvPr id="304" name="Google Shape;304;p25"/>
          <p:cNvSpPr txBox="1"/>
          <p:nvPr/>
        </p:nvSpPr>
        <p:spPr>
          <a:xfrm>
            <a:off x="5051525" y="2444401"/>
            <a:ext cx="99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lt1"/>
                </a:solidFill>
              </a:rPr>
              <a:t>Evaluation des tiers</a:t>
            </a:r>
            <a:endParaRPr sz="700">
              <a:solidFill>
                <a:schemeClr val="lt1"/>
              </a:solidFill>
            </a:endParaRPr>
          </a:p>
        </p:txBody>
      </p:sp>
      <p:sp>
        <p:nvSpPr>
          <p:cNvPr id="305" name="Google Shape;305;p25"/>
          <p:cNvSpPr txBox="1"/>
          <p:nvPr/>
        </p:nvSpPr>
        <p:spPr>
          <a:xfrm>
            <a:off x="6033949" y="2438800"/>
            <a:ext cx="615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lt1"/>
                </a:solidFill>
              </a:rPr>
              <a:t>Alerte interne</a:t>
            </a:r>
            <a:endParaRPr sz="700">
              <a:solidFill>
                <a:schemeClr val="lt1"/>
              </a:solidFill>
            </a:endParaRPr>
          </a:p>
        </p:txBody>
      </p:sp>
      <p:sp>
        <p:nvSpPr>
          <p:cNvPr id="306" name="Google Shape;306;p25"/>
          <p:cNvSpPr txBox="1"/>
          <p:nvPr/>
        </p:nvSpPr>
        <p:spPr>
          <a:xfrm>
            <a:off x="6741399" y="2463000"/>
            <a:ext cx="66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lt1"/>
                </a:solidFill>
              </a:rPr>
              <a:t>Contrôle</a:t>
            </a:r>
            <a:endParaRPr sz="700">
              <a:solidFill>
                <a:schemeClr val="lt1"/>
              </a:solidFill>
            </a:endParaRPr>
          </a:p>
        </p:txBody>
      </p:sp>
      <p:sp>
        <p:nvSpPr>
          <p:cNvPr id="307" name="Google Shape;307;p25"/>
          <p:cNvSpPr txBox="1"/>
          <p:nvPr/>
        </p:nvSpPr>
        <p:spPr>
          <a:xfrm>
            <a:off x="7463475" y="2438800"/>
            <a:ext cx="829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lt1"/>
                </a:solidFill>
              </a:rPr>
              <a:t>Mesures correctives</a:t>
            </a:r>
            <a:endParaRPr sz="700">
              <a:solidFill>
                <a:schemeClr val="lt1"/>
              </a:solidFill>
            </a:endParaRPr>
          </a:p>
        </p:txBody>
      </p:sp>
      <p:sp>
        <p:nvSpPr>
          <p:cNvPr id="308" name="Google Shape;308;p25"/>
          <p:cNvSpPr txBox="1"/>
          <p:nvPr/>
        </p:nvSpPr>
        <p:spPr>
          <a:xfrm>
            <a:off x="8168872" y="2427600"/>
            <a:ext cx="99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lt1"/>
                </a:solidFill>
              </a:rPr>
              <a:t>Régimes disciplinaire</a:t>
            </a:r>
            <a:endParaRPr sz="7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12" name="Shape 312"/>
        <p:cNvGrpSpPr/>
        <p:nvPr/>
      </p:nvGrpSpPr>
      <p:grpSpPr>
        <a:xfrm>
          <a:off x="0" y="0"/>
          <a:ext cx="0" cy="0"/>
          <a:chOff x="0" y="0"/>
          <a:chExt cx="0" cy="0"/>
        </a:xfrm>
      </p:grpSpPr>
      <p:sp>
        <p:nvSpPr>
          <p:cNvPr id="313" name="Google Shape;313;p26"/>
          <p:cNvSpPr/>
          <p:nvPr/>
        </p:nvSpPr>
        <p:spPr>
          <a:xfrm>
            <a:off x="0" y="-125"/>
            <a:ext cx="9144000" cy="1113000"/>
          </a:xfrm>
          <a:prstGeom prst="rect">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26"/>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315" name="Google Shape;315;p26"/>
          <p:cNvSpPr txBox="1"/>
          <p:nvPr/>
        </p:nvSpPr>
        <p:spPr>
          <a:xfrm>
            <a:off x="165400" y="1327925"/>
            <a:ext cx="3520800" cy="28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MODALITÉ</a:t>
            </a:r>
            <a:r>
              <a:rPr lang="fr" sz="1100">
                <a:latin typeface="Poppins Light"/>
                <a:ea typeface="Poppins Light"/>
                <a:cs typeface="Poppins Light"/>
                <a:sym typeface="Poppins Light"/>
              </a:rPr>
              <a:t> : Quiz simple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PRINCIPE</a:t>
            </a:r>
            <a:r>
              <a:rPr lang="fr" sz="1100">
                <a:latin typeface="Poppins Light"/>
                <a:ea typeface="Poppins Light"/>
                <a:cs typeface="Poppins Light"/>
                <a:sym typeface="Poppins Light"/>
              </a:rPr>
              <a:t> :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Des points de contrôle sont proposés à l’apprenant et celui-ci doit déterminer si oui ou non cela fait partie des éléments vérifiés par l’AFA. Si oui, ils viendront s’ajouter dans la checklist illustrée à droite. </a:t>
            </a:r>
            <a:endParaRPr sz="1100">
              <a:latin typeface="Poppins Light"/>
              <a:ea typeface="Poppins Light"/>
              <a:cs typeface="Poppins Light"/>
              <a:sym typeface="Poppins Light"/>
            </a:endParaRPr>
          </a:p>
          <a:p>
            <a:pPr indent="0" lvl="0" marL="457200" rtl="0" algn="l">
              <a:lnSpc>
                <a:spcPct val="115000"/>
              </a:lnSpc>
              <a:spcBef>
                <a:spcPts val="0"/>
              </a:spcBef>
              <a:spcAft>
                <a:spcPts val="0"/>
              </a:spcAft>
              <a:buNone/>
            </a:pPr>
            <a:r>
              <a:rPr lang="fr" sz="1100">
                <a:latin typeface="Poppins Light"/>
                <a:ea typeface="Poppins Light"/>
                <a:cs typeface="Poppins Light"/>
                <a:sym typeface="Poppins Light"/>
              </a:rPr>
              <a:t>Un débrief viendra apporter du contenu complémentaire sur chacun des points.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a:latin typeface="Poppins Light"/>
                <a:ea typeface="Poppins Light"/>
                <a:cs typeface="Poppins Light"/>
                <a:sym typeface="Poppins Light"/>
              </a:rPr>
              <a:t>L’objectif est d’aider les apprenants à retenir les principaux points de contrôle. </a:t>
            </a:r>
            <a:endParaRPr sz="1100">
              <a:latin typeface="Poppins Light"/>
              <a:ea typeface="Poppins Light"/>
              <a:cs typeface="Poppins Light"/>
              <a:sym typeface="Poppins Light"/>
            </a:endParaRPr>
          </a:p>
        </p:txBody>
      </p:sp>
      <p:sp>
        <p:nvSpPr>
          <p:cNvPr id="316" name="Google Shape;316;p26"/>
          <p:cNvSpPr txBox="1"/>
          <p:nvPr/>
        </p:nvSpPr>
        <p:spPr>
          <a:xfrm>
            <a:off x="1181500" y="168475"/>
            <a:ext cx="7348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50">
                <a:solidFill>
                  <a:srgbClr val="FFFFFF"/>
                </a:solidFill>
                <a:latin typeface="Gill Sans"/>
                <a:ea typeface="Gill Sans"/>
                <a:cs typeface="Gill Sans"/>
                <a:sym typeface="Gill Sans"/>
              </a:rPr>
              <a:t>MODULE 4  </a:t>
            </a:r>
            <a:endParaRPr b="1" sz="2850">
              <a:solidFill>
                <a:srgbClr val="FFFFFF"/>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2050">
                <a:solidFill>
                  <a:srgbClr val="FFFFFF"/>
                </a:solidFill>
                <a:latin typeface="Libre Baskerville"/>
                <a:ea typeface="Libre Baskerville"/>
                <a:cs typeface="Libre Baskerville"/>
                <a:sym typeface="Libre Baskerville"/>
              </a:rPr>
              <a:t>Focus sur l’activité “Les points de contrôle de l’AFA”</a:t>
            </a:r>
            <a:endParaRPr b="1" sz="2050">
              <a:solidFill>
                <a:srgbClr val="FFFFFF"/>
              </a:solidFill>
              <a:latin typeface="Libre Baskerville"/>
              <a:ea typeface="Libre Baskerville"/>
              <a:cs typeface="Libre Baskerville"/>
              <a:sym typeface="Libre Baskerville"/>
            </a:endParaRPr>
          </a:p>
        </p:txBody>
      </p:sp>
      <p:sp>
        <p:nvSpPr>
          <p:cNvPr id="317" name="Google Shape;317;p26"/>
          <p:cNvSpPr/>
          <p:nvPr/>
        </p:nvSpPr>
        <p:spPr>
          <a:xfrm>
            <a:off x="8601325"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26">
            <a:hlinkClick action="ppaction://hlinkshowjump?jump=nextslide"/>
          </p:cNvPr>
          <p:cNvPicPr preferRelativeResize="0"/>
          <p:nvPr/>
        </p:nvPicPr>
        <p:blipFill>
          <a:blip r:embed="rId4">
            <a:alphaModFix/>
          </a:blip>
          <a:stretch>
            <a:fillRect/>
          </a:stretch>
        </p:blipFill>
        <p:spPr>
          <a:xfrm>
            <a:off x="8682563" y="4641238"/>
            <a:ext cx="280625" cy="280625"/>
          </a:xfrm>
          <a:prstGeom prst="rect">
            <a:avLst/>
          </a:prstGeom>
          <a:noFill/>
          <a:ln>
            <a:noFill/>
          </a:ln>
        </p:spPr>
      </p:pic>
      <p:sp>
        <p:nvSpPr>
          <p:cNvPr id="319" name="Google Shape;319;p26"/>
          <p:cNvSpPr/>
          <p:nvPr/>
        </p:nvSpPr>
        <p:spPr>
          <a:xfrm>
            <a:off x="165400"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26">
            <a:hlinkClick action="ppaction://hlinkshowjump?jump=previousslide"/>
          </p:cNvPr>
          <p:cNvPicPr preferRelativeResize="0"/>
          <p:nvPr/>
        </p:nvPicPr>
        <p:blipFill>
          <a:blip r:embed="rId4">
            <a:alphaModFix/>
          </a:blip>
          <a:stretch>
            <a:fillRect/>
          </a:stretch>
        </p:blipFill>
        <p:spPr>
          <a:xfrm rot="10800000">
            <a:off x="246637" y="4641238"/>
            <a:ext cx="280625" cy="280625"/>
          </a:xfrm>
          <a:prstGeom prst="rect">
            <a:avLst/>
          </a:prstGeom>
          <a:noFill/>
          <a:ln>
            <a:noFill/>
          </a:ln>
        </p:spPr>
      </p:pic>
      <p:pic>
        <p:nvPicPr>
          <p:cNvPr id="321" name="Google Shape;321;p26"/>
          <p:cNvPicPr preferRelativeResize="0"/>
          <p:nvPr/>
        </p:nvPicPr>
        <p:blipFill>
          <a:blip r:embed="rId5">
            <a:alphaModFix/>
          </a:blip>
          <a:stretch>
            <a:fillRect/>
          </a:stretch>
        </p:blipFill>
        <p:spPr>
          <a:xfrm>
            <a:off x="3686200" y="1417675"/>
            <a:ext cx="5153004" cy="28935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25" name="Shape 325"/>
        <p:cNvGrpSpPr/>
        <p:nvPr/>
      </p:nvGrpSpPr>
      <p:grpSpPr>
        <a:xfrm>
          <a:off x="0" y="0"/>
          <a:ext cx="0" cy="0"/>
          <a:chOff x="0" y="0"/>
          <a:chExt cx="0" cy="0"/>
        </a:xfrm>
      </p:grpSpPr>
      <p:sp>
        <p:nvSpPr>
          <p:cNvPr id="326" name="Google Shape;326;p27"/>
          <p:cNvSpPr/>
          <p:nvPr/>
        </p:nvSpPr>
        <p:spPr>
          <a:xfrm>
            <a:off x="0" y="-125"/>
            <a:ext cx="9144000" cy="1113000"/>
          </a:xfrm>
          <a:prstGeom prst="rect">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27"/>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328" name="Google Shape;328;p27"/>
          <p:cNvSpPr txBox="1"/>
          <p:nvPr/>
        </p:nvSpPr>
        <p:spPr>
          <a:xfrm>
            <a:off x="165400" y="1327925"/>
            <a:ext cx="3520800" cy="30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MODALITÉ</a:t>
            </a:r>
            <a:r>
              <a:rPr lang="fr" sz="1100">
                <a:latin typeface="Poppins Light"/>
                <a:ea typeface="Poppins Light"/>
                <a:cs typeface="Poppins Light"/>
                <a:sym typeface="Poppins Light"/>
              </a:rPr>
              <a:t> : Activité drag&amp;drop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PRINCIPE</a:t>
            </a:r>
            <a:r>
              <a:rPr lang="fr" sz="1100">
                <a:latin typeface="Poppins Light"/>
                <a:ea typeface="Poppins Light"/>
                <a:cs typeface="Poppins Light"/>
                <a:sym typeface="Poppins Light"/>
              </a:rPr>
              <a:t> :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Une liste de documents est proposée à l’apprenant, celui-ci doit déterminer s’il s’agit ou non d’un document à transmettre à l’AFA dans le cadre d’une enquête. </a:t>
            </a:r>
            <a:endParaRPr sz="1100">
              <a:latin typeface="Poppins Light"/>
              <a:ea typeface="Poppins Light"/>
              <a:cs typeface="Poppins Light"/>
              <a:sym typeface="Poppins Light"/>
            </a:endParaRPr>
          </a:p>
          <a:p>
            <a:pPr indent="0" lvl="0" marL="457200" rtl="0" algn="l">
              <a:lnSpc>
                <a:spcPct val="115000"/>
              </a:lnSpc>
              <a:spcBef>
                <a:spcPts val="0"/>
              </a:spcBef>
              <a:spcAft>
                <a:spcPts val="0"/>
              </a:spcAft>
              <a:buNone/>
            </a:pPr>
            <a:r>
              <a:rPr lang="fr" sz="1100">
                <a:latin typeface="Poppins Light"/>
                <a:ea typeface="Poppins Light"/>
                <a:cs typeface="Poppins Light"/>
                <a:sym typeface="Poppins Light"/>
              </a:rPr>
              <a:t>Un débrief sera aussi proposé pour apporter un contenu qualitatif complémentaire.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a:latin typeface="Poppins Light"/>
                <a:ea typeface="Poppins Light"/>
                <a:cs typeface="Poppins Light"/>
                <a:sym typeface="Poppins Light"/>
              </a:rPr>
              <a:t>L’objectif sera d’aider les apprenants à mémoriser les documents qui peuvent être contrôlés dans le cadre d’une enquête AFA. </a:t>
            </a:r>
            <a:endParaRPr sz="1100">
              <a:latin typeface="Poppins Light"/>
              <a:ea typeface="Poppins Light"/>
              <a:cs typeface="Poppins Light"/>
              <a:sym typeface="Poppins Light"/>
            </a:endParaRPr>
          </a:p>
        </p:txBody>
      </p:sp>
      <p:sp>
        <p:nvSpPr>
          <p:cNvPr id="329" name="Google Shape;329;p27"/>
          <p:cNvSpPr txBox="1"/>
          <p:nvPr/>
        </p:nvSpPr>
        <p:spPr>
          <a:xfrm>
            <a:off x="1181500" y="168475"/>
            <a:ext cx="7348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50">
                <a:solidFill>
                  <a:srgbClr val="FFFFFF"/>
                </a:solidFill>
                <a:latin typeface="Gill Sans"/>
                <a:ea typeface="Gill Sans"/>
                <a:cs typeface="Gill Sans"/>
                <a:sym typeface="Gill Sans"/>
              </a:rPr>
              <a:t>MODULE 4  </a:t>
            </a:r>
            <a:endParaRPr b="1" sz="2850">
              <a:solidFill>
                <a:srgbClr val="FFFFFF"/>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2050">
                <a:solidFill>
                  <a:srgbClr val="FFFFFF"/>
                </a:solidFill>
                <a:latin typeface="Libre Baskerville"/>
                <a:ea typeface="Libre Baskerville"/>
                <a:cs typeface="Libre Baskerville"/>
                <a:sym typeface="Libre Baskerville"/>
              </a:rPr>
              <a:t>Focus sur l’activité “Les questions comptables”</a:t>
            </a:r>
            <a:endParaRPr b="1" sz="2050">
              <a:solidFill>
                <a:srgbClr val="FFFFFF"/>
              </a:solidFill>
              <a:latin typeface="Libre Baskerville"/>
              <a:ea typeface="Libre Baskerville"/>
              <a:cs typeface="Libre Baskerville"/>
              <a:sym typeface="Libre Baskerville"/>
            </a:endParaRPr>
          </a:p>
        </p:txBody>
      </p:sp>
      <p:sp>
        <p:nvSpPr>
          <p:cNvPr id="330" name="Google Shape;330;p27"/>
          <p:cNvSpPr/>
          <p:nvPr/>
        </p:nvSpPr>
        <p:spPr>
          <a:xfrm>
            <a:off x="8601325"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27">
            <a:hlinkClick action="ppaction://hlinkshowjump?jump=nextslide"/>
          </p:cNvPr>
          <p:cNvPicPr preferRelativeResize="0"/>
          <p:nvPr/>
        </p:nvPicPr>
        <p:blipFill>
          <a:blip r:embed="rId4">
            <a:alphaModFix/>
          </a:blip>
          <a:stretch>
            <a:fillRect/>
          </a:stretch>
        </p:blipFill>
        <p:spPr>
          <a:xfrm>
            <a:off x="8682563" y="4641238"/>
            <a:ext cx="280625" cy="280625"/>
          </a:xfrm>
          <a:prstGeom prst="rect">
            <a:avLst/>
          </a:prstGeom>
          <a:noFill/>
          <a:ln>
            <a:noFill/>
          </a:ln>
        </p:spPr>
      </p:pic>
      <p:sp>
        <p:nvSpPr>
          <p:cNvPr id="332" name="Google Shape;332;p27"/>
          <p:cNvSpPr/>
          <p:nvPr/>
        </p:nvSpPr>
        <p:spPr>
          <a:xfrm>
            <a:off x="165400"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27">
            <a:hlinkClick action="ppaction://hlinkshowjump?jump=previousslide"/>
          </p:cNvPr>
          <p:cNvPicPr preferRelativeResize="0"/>
          <p:nvPr/>
        </p:nvPicPr>
        <p:blipFill>
          <a:blip r:embed="rId4">
            <a:alphaModFix/>
          </a:blip>
          <a:stretch>
            <a:fillRect/>
          </a:stretch>
        </p:blipFill>
        <p:spPr>
          <a:xfrm rot="10800000">
            <a:off x="246637" y="4641238"/>
            <a:ext cx="280625" cy="280625"/>
          </a:xfrm>
          <a:prstGeom prst="rect">
            <a:avLst/>
          </a:prstGeom>
          <a:noFill/>
          <a:ln>
            <a:noFill/>
          </a:ln>
        </p:spPr>
      </p:pic>
      <p:pic>
        <p:nvPicPr>
          <p:cNvPr id="334" name="Google Shape;334;p27"/>
          <p:cNvPicPr preferRelativeResize="0"/>
          <p:nvPr/>
        </p:nvPicPr>
        <p:blipFill>
          <a:blip r:embed="rId5">
            <a:alphaModFix/>
          </a:blip>
          <a:stretch>
            <a:fillRect/>
          </a:stretch>
        </p:blipFill>
        <p:spPr>
          <a:xfrm>
            <a:off x="3810200" y="1427775"/>
            <a:ext cx="5153004" cy="28985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38" name="Shape 338"/>
        <p:cNvGrpSpPr/>
        <p:nvPr/>
      </p:nvGrpSpPr>
      <p:grpSpPr>
        <a:xfrm>
          <a:off x="0" y="0"/>
          <a:ext cx="0" cy="0"/>
          <a:chOff x="0" y="0"/>
          <a:chExt cx="0" cy="0"/>
        </a:xfrm>
      </p:grpSpPr>
      <p:sp>
        <p:nvSpPr>
          <p:cNvPr id="339" name="Google Shape;339;p28"/>
          <p:cNvSpPr/>
          <p:nvPr/>
        </p:nvSpPr>
        <p:spPr>
          <a:xfrm>
            <a:off x="0" y="-125"/>
            <a:ext cx="9144000" cy="1113000"/>
          </a:xfrm>
          <a:prstGeom prst="rect">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28"/>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341" name="Google Shape;341;p28"/>
          <p:cNvSpPr txBox="1"/>
          <p:nvPr/>
        </p:nvSpPr>
        <p:spPr>
          <a:xfrm>
            <a:off x="241600" y="1556525"/>
            <a:ext cx="38442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MODALITÉ</a:t>
            </a:r>
            <a:r>
              <a:rPr lang="fr" sz="1100">
                <a:latin typeface="Poppins Light"/>
                <a:ea typeface="Poppins Light"/>
                <a:cs typeface="Poppins Light"/>
                <a:sym typeface="Poppins Light"/>
              </a:rPr>
              <a:t> : Quiz simple avec des mises en situation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PRINCIPE</a:t>
            </a:r>
            <a:r>
              <a:rPr lang="fr" sz="1100">
                <a:latin typeface="Poppins Light"/>
                <a:ea typeface="Poppins Light"/>
                <a:cs typeface="Poppins Light"/>
                <a:sym typeface="Poppins Light"/>
              </a:rPr>
              <a:t> :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Pour ce dernier exercice, nous proposons d’exercer l’esprit critique des apprenants en leur demandant d’évaluer des process autour des écritures sensibles et de déterminer s’il sont conformes ou non.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a:latin typeface="Poppins Light"/>
                <a:ea typeface="Poppins Light"/>
                <a:cs typeface="Poppins Light"/>
                <a:sym typeface="Poppins Light"/>
              </a:rPr>
              <a:t>L’objectif est de les amener à se mettre à la place de l’AFA pour mieux comprendre la logique des contrôles et ce qui est conforme et ce qui ne l’est pas. </a:t>
            </a:r>
            <a:endParaRPr sz="1100">
              <a:latin typeface="Poppins Light"/>
              <a:ea typeface="Poppins Light"/>
              <a:cs typeface="Poppins Light"/>
              <a:sym typeface="Poppins Light"/>
            </a:endParaRPr>
          </a:p>
        </p:txBody>
      </p:sp>
      <p:sp>
        <p:nvSpPr>
          <p:cNvPr id="342" name="Google Shape;342;p28"/>
          <p:cNvSpPr txBox="1"/>
          <p:nvPr/>
        </p:nvSpPr>
        <p:spPr>
          <a:xfrm>
            <a:off x="1181500" y="168475"/>
            <a:ext cx="7348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50">
                <a:solidFill>
                  <a:srgbClr val="FFFFFF"/>
                </a:solidFill>
                <a:latin typeface="Gill Sans"/>
                <a:ea typeface="Gill Sans"/>
                <a:cs typeface="Gill Sans"/>
                <a:sym typeface="Gill Sans"/>
              </a:rPr>
              <a:t>MODULE 4  </a:t>
            </a:r>
            <a:endParaRPr b="1" sz="2850">
              <a:solidFill>
                <a:srgbClr val="FFFFFF"/>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2050">
                <a:solidFill>
                  <a:srgbClr val="FFFFFF"/>
                </a:solidFill>
                <a:latin typeface="Libre Baskerville"/>
                <a:ea typeface="Libre Baskerville"/>
                <a:cs typeface="Libre Baskerville"/>
                <a:sym typeface="Libre Baskerville"/>
              </a:rPr>
              <a:t>Focus sur l’activité “Les écritures sensibles”</a:t>
            </a:r>
            <a:endParaRPr b="1" sz="2050">
              <a:solidFill>
                <a:srgbClr val="FFFFFF"/>
              </a:solidFill>
              <a:latin typeface="Libre Baskerville"/>
              <a:ea typeface="Libre Baskerville"/>
              <a:cs typeface="Libre Baskerville"/>
              <a:sym typeface="Libre Baskerville"/>
            </a:endParaRPr>
          </a:p>
        </p:txBody>
      </p:sp>
      <p:sp>
        <p:nvSpPr>
          <p:cNvPr id="343" name="Google Shape;343;p28"/>
          <p:cNvSpPr/>
          <p:nvPr/>
        </p:nvSpPr>
        <p:spPr>
          <a:xfrm>
            <a:off x="8601325"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28">
            <a:hlinkClick action="ppaction://hlinkshowjump?jump=nextslide"/>
          </p:cNvPr>
          <p:cNvPicPr preferRelativeResize="0"/>
          <p:nvPr/>
        </p:nvPicPr>
        <p:blipFill>
          <a:blip r:embed="rId4">
            <a:alphaModFix/>
          </a:blip>
          <a:stretch>
            <a:fillRect/>
          </a:stretch>
        </p:blipFill>
        <p:spPr>
          <a:xfrm>
            <a:off x="8682563" y="4641238"/>
            <a:ext cx="280625" cy="280625"/>
          </a:xfrm>
          <a:prstGeom prst="rect">
            <a:avLst/>
          </a:prstGeom>
          <a:noFill/>
          <a:ln>
            <a:noFill/>
          </a:ln>
        </p:spPr>
      </p:pic>
      <p:sp>
        <p:nvSpPr>
          <p:cNvPr id="345" name="Google Shape;345;p28"/>
          <p:cNvSpPr/>
          <p:nvPr/>
        </p:nvSpPr>
        <p:spPr>
          <a:xfrm>
            <a:off x="165400"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28">
            <a:hlinkClick action="ppaction://hlinkshowjump?jump=previousslide"/>
          </p:cNvPr>
          <p:cNvPicPr preferRelativeResize="0"/>
          <p:nvPr/>
        </p:nvPicPr>
        <p:blipFill>
          <a:blip r:embed="rId4">
            <a:alphaModFix/>
          </a:blip>
          <a:stretch>
            <a:fillRect/>
          </a:stretch>
        </p:blipFill>
        <p:spPr>
          <a:xfrm rot="10800000">
            <a:off x="246637" y="4641238"/>
            <a:ext cx="280625" cy="280625"/>
          </a:xfrm>
          <a:prstGeom prst="rect">
            <a:avLst/>
          </a:prstGeom>
          <a:noFill/>
          <a:ln>
            <a:noFill/>
          </a:ln>
        </p:spPr>
      </p:pic>
      <p:sp>
        <p:nvSpPr>
          <p:cNvPr id="347" name="Google Shape;347;p28"/>
          <p:cNvSpPr txBox="1"/>
          <p:nvPr/>
        </p:nvSpPr>
        <p:spPr>
          <a:xfrm>
            <a:off x="4355375" y="1172650"/>
            <a:ext cx="4015500" cy="77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900" u="sng">
                <a:latin typeface="Poppins Light"/>
                <a:ea typeface="Poppins Light"/>
                <a:cs typeface="Poppins Light"/>
                <a:sym typeface="Poppins Light"/>
              </a:rPr>
              <a:t>Une référence avec un mécanisme similaire à découvrir : </a:t>
            </a:r>
            <a:endParaRPr sz="900" u="sng">
              <a:latin typeface="Poppins Light"/>
              <a:ea typeface="Poppins Light"/>
              <a:cs typeface="Poppins Light"/>
              <a:sym typeface="Poppins Light"/>
            </a:endParaRPr>
          </a:p>
          <a:p>
            <a:pPr indent="0" lvl="0" marL="0" rtl="0" algn="l">
              <a:lnSpc>
                <a:spcPct val="115000"/>
              </a:lnSpc>
              <a:spcBef>
                <a:spcPts val="1000"/>
              </a:spcBef>
              <a:spcAft>
                <a:spcPts val="1000"/>
              </a:spcAft>
              <a:buNone/>
            </a:pPr>
            <a:r>
              <a:rPr lang="fr" sz="900">
                <a:latin typeface="Poppins Light"/>
                <a:ea typeface="Poppins Light"/>
                <a:cs typeface="Poppins Light"/>
                <a:sym typeface="Poppins Light"/>
              </a:rPr>
              <a:t>Exemple de quiz de mise en situation créé pour Covea sur la discrimination  </a:t>
            </a:r>
            <a:endParaRPr sz="900">
              <a:latin typeface="Poppins Light"/>
              <a:ea typeface="Poppins Light"/>
              <a:cs typeface="Poppins Light"/>
              <a:sym typeface="Poppins Light"/>
            </a:endParaRPr>
          </a:p>
        </p:txBody>
      </p:sp>
      <p:sp>
        <p:nvSpPr>
          <p:cNvPr id="348" name="Google Shape;348;p28">
            <a:hlinkClick r:id="rId5"/>
          </p:cNvPr>
          <p:cNvSpPr/>
          <p:nvPr/>
        </p:nvSpPr>
        <p:spPr>
          <a:xfrm>
            <a:off x="5790479" y="4244603"/>
            <a:ext cx="1191600" cy="315300"/>
          </a:xfrm>
          <a:prstGeom prst="rect">
            <a:avLst/>
          </a:prstGeom>
          <a:solidFill>
            <a:srgbClr val="23484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Poppins ExtraLight"/>
                <a:ea typeface="Poppins ExtraLight"/>
                <a:cs typeface="Poppins ExtraLight"/>
                <a:sym typeface="Poppins ExtraLight"/>
              </a:rPr>
              <a:t>TESTER</a:t>
            </a:r>
            <a:endParaRPr sz="1200">
              <a:solidFill>
                <a:schemeClr val="lt1"/>
              </a:solidFill>
              <a:latin typeface="Poppins ExtraLight"/>
              <a:ea typeface="Poppins ExtraLight"/>
              <a:cs typeface="Poppins ExtraLight"/>
              <a:sym typeface="Poppins ExtraLight"/>
            </a:endParaRPr>
          </a:p>
        </p:txBody>
      </p:sp>
      <p:pic>
        <p:nvPicPr>
          <p:cNvPr id="349" name="Google Shape;349;p28"/>
          <p:cNvPicPr preferRelativeResize="0"/>
          <p:nvPr/>
        </p:nvPicPr>
        <p:blipFill rotWithShape="1">
          <a:blip r:embed="rId6">
            <a:alphaModFix/>
          </a:blip>
          <a:srcRect b="0" l="436" r="436" t="0"/>
          <a:stretch/>
        </p:blipFill>
        <p:spPr>
          <a:xfrm>
            <a:off x="4173151" y="1919425"/>
            <a:ext cx="4426327" cy="217100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53" name="Shape 353"/>
        <p:cNvGrpSpPr/>
        <p:nvPr/>
      </p:nvGrpSpPr>
      <p:grpSpPr>
        <a:xfrm>
          <a:off x="0" y="0"/>
          <a:ext cx="0" cy="0"/>
          <a:chOff x="0" y="0"/>
          <a:chExt cx="0" cy="0"/>
        </a:xfrm>
      </p:grpSpPr>
      <p:sp>
        <p:nvSpPr>
          <p:cNvPr id="354" name="Google Shape;354;p29"/>
          <p:cNvSpPr/>
          <p:nvPr/>
        </p:nvSpPr>
        <p:spPr>
          <a:xfrm>
            <a:off x="0" y="-125"/>
            <a:ext cx="4572000" cy="51435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txBox="1"/>
          <p:nvPr/>
        </p:nvSpPr>
        <p:spPr>
          <a:xfrm>
            <a:off x="509000" y="1652225"/>
            <a:ext cx="4062900" cy="15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50">
                <a:solidFill>
                  <a:srgbClr val="FFFFFF"/>
                </a:solidFill>
                <a:latin typeface="Libre Baskerville"/>
                <a:ea typeface="Libre Baskerville"/>
                <a:cs typeface="Libre Baskerville"/>
                <a:sym typeface="Libre Baskerville"/>
              </a:rPr>
              <a:t>Notre choix technique : </a:t>
            </a:r>
            <a:endParaRPr b="1" sz="2850">
              <a:solidFill>
                <a:srgbClr val="FFFFFF"/>
              </a:solidFill>
              <a:latin typeface="Libre Baskerville"/>
              <a:ea typeface="Libre Baskerville"/>
              <a:cs typeface="Libre Baskerville"/>
              <a:sym typeface="Libre Baskerville"/>
            </a:endParaRPr>
          </a:p>
          <a:p>
            <a:pPr indent="0" lvl="0" marL="0" rtl="0" algn="l">
              <a:spcBef>
                <a:spcPts val="0"/>
              </a:spcBef>
              <a:spcAft>
                <a:spcPts val="0"/>
              </a:spcAft>
              <a:buNone/>
            </a:pPr>
            <a:r>
              <a:rPr b="1" lang="fr" sz="2850">
                <a:solidFill>
                  <a:srgbClr val="FFFFFF"/>
                </a:solidFill>
                <a:latin typeface="Libre Baskerville"/>
                <a:ea typeface="Libre Baskerville"/>
                <a:cs typeface="Libre Baskerville"/>
                <a:sym typeface="Libre Baskerville"/>
              </a:rPr>
              <a:t>l’outil storyline</a:t>
            </a:r>
            <a:endParaRPr b="1" sz="2850">
              <a:solidFill>
                <a:srgbClr val="FFFFFF"/>
              </a:solidFill>
              <a:latin typeface="Libre Baskerville"/>
              <a:ea typeface="Libre Baskerville"/>
              <a:cs typeface="Libre Baskerville"/>
              <a:sym typeface="Libre Baskerville"/>
            </a:endParaRPr>
          </a:p>
        </p:txBody>
      </p:sp>
      <p:pic>
        <p:nvPicPr>
          <p:cNvPr id="356" name="Google Shape;356;p29"/>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357" name="Google Shape;357;p29"/>
          <p:cNvSpPr txBox="1"/>
          <p:nvPr/>
        </p:nvSpPr>
        <p:spPr>
          <a:xfrm>
            <a:off x="509000" y="1432150"/>
            <a:ext cx="159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FFFF"/>
                </a:solidFill>
                <a:latin typeface="Poppins Light"/>
                <a:ea typeface="Poppins Light"/>
                <a:cs typeface="Poppins Light"/>
                <a:sym typeface="Poppins Light"/>
              </a:rPr>
              <a:t>E-LEARNING</a:t>
            </a:r>
            <a:endParaRPr sz="900">
              <a:solidFill>
                <a:srgbClr val="FFFFFF"/>
              </a:solidFill>
              <a:latin typeface="Poppins Light"/>
              <a:ea typeface="Poppins Light"/>
              <a:cs typeface="Poppins Light"/>
              <a:sym typeface="Poppins Light"/>
            </a:endParaRPr>
          </a:p>
        </p:txBody>
      </p:sp>
      <p:sp>
        <p:nvSpPr>
          <p:cNvPr id="358" name="Google Shape;358;p29"/>
          <p:cNvSpPr txBox="1"/>
          <p:nvPr/>
        </p:nvSpPr>
        <p:spPr>
          <a:xfrm>
            <a:off x="4788400" y="997825"/>
            <a:ext cx="4122300" cy="314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100">
                <a:solidFill>
                  <a:srgbClr val="434343"/>
                </a:solidFill>
                <a:latin typeface="Poppins Light"/>
                <a:ea typeface="Poppins Light"/>
                <a:cs typeface="Poppins Light"/>
                <a:sym typeface="Poppins Light"/>
              </a:rPr>
              <a:t>Pour ces modules pilotes,  nous vous proposons d’utiliser </a:t>
            </a:r>
            <a:r>
              <a:rPr b="1" lang="fr" sz="1100">
                <a:solidFill>
                  <a:srgbClr val="434343"/>
                </a:solidFill>
                <a:latin typeface="Poppins"/>
                <a:ea typeface="Poppins"/>
                <a:cs typeface="Poppins"/>
                <a:sym typeface="Poppins"/>
              </a:rPr>
              <a:t>le logiciel Storyline </a:t>
            </a:r>
            <a:r>
              <a:rPr lang="fr" sz="1100">
                <a:solidFill>
                  <a:srgbClr val="434343"/>
                </a:solidFill>
                <a:latin typeface="Poppins Light"/>
                <a:ea typeface="Poppins Light"/>
                <a:cs typeface="Poppins Light"/>
                <a:sym typeface="Poppins Light"/>
              </a:rPr>
              <a:t>pour la conception technique.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rPr lang="fr" sz="1100">
                <a:solidFill>
                  <a:srgbClr val="434343"/>
                </a:solidFill>
                <a:latin typeface="Poppins Light"/>
                <a:ea typeface="Poppins Light"/>
                <a:cs typeface="Poppins Light"/>
                <a:sym typeface="Poppins Light"/>
              </a:rPr>
              <a:t>Il présente l’avantage de </a:t>
            </a:r>
            <a:r>
              <a:rPr b="1" lang="fr" sz="1100">
                <a:solidFill>
                  <a:srgbClr val="434343"/>
                </a:solidFill>
                <a:latin typeface="Poppins"/>
                <a:ea typeface="Poppins"/>
                <a:cs typeface="Poppins"/>
                <a:sym typeface="Poppins"/>
              </a:rPr>
              <a:t>permettre un niveau d’animation et d’interaction qualitatif</a:t>
            </a:r>
            <a:r>
              <a:rPr lang="fr" sz="1100">
                <a:solidFill>
                  <a:srgbClr val="434343"/>
                </a:solidFill>
                <a:latin typeface="Poppins Light"/>
                <a:ea typeface="Poppins Light"/>
                <a:cs typeface="Poppins Light"/>
                <a:sym typeface="Poppins Light"/>
              </a:rPr>
              <a:t>, tout en </a:t>
            </a:r>
            <a:r>
              <a:rPr b="1" lang="fr" sz="1100">
                <a:solidFill>
                  <a:srgbClr val="434343"/>
                </a:solidFill>
                <a:latin typeface="Poppins"/>
                <a:ea typeface="Poppins"/>
                <a:cs typeface="Poppins"/>
                <a:sym typeface="Poppins"/>
              </a:rPr>
              <a:t>facilitant la mise à jour et la traduction </a:t>
            </a:r>
            <a:r>
              <a:rPr lang="fr" sz="1100">
                <a:solidFill>
                  <a:srgbClr val="434343"/>
                </a:solidFill>
                <a:latin typeface="Poppins Light"/>
                <a:ea typeface="Poppins Light"/>
                <a:cs typeface="Poppins Light"/>
                <a:sym typeface="Poppins Light"/>
              </a:rPr>
              <a:t>des modules que vous pourrez faire </a:t>
            </a:r>
            <a:r>
              <a:rPr b="1" lang="fr" sz="1100">
                <a:solidFill>
                  <a:srgbClr val="434343"/>
                </a:solidFill>
                <a:latin typeface="Poppins"/>
                <a:ea typeface="Poppins"/>
                <a:cs typeface="Poppins"/>
                <a:sym typeface="Poppins"/>
              </a:rPr>
              <a:t>en toute autonomie </a:t>
            </a:r>
            <a:r>
              <a:rPr lang="fr" sz="1100">
                <a:solidFill>
                  <a:srgbClr val="434343"/>
                </a:solidFill>
                <a:latin typeface="Poppins Light"/>
                <a:ea typeface="Poppins Light"/>
                <a:cs typeface="Poppins Light"/>
                <a:sym typeface="Poppins Light"/>
              </a:rPr>
              <a:t>si vous le souhaitez.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rPr lang="fr" sz="1100">
                <a:solidFill>
                  <a:srgbClr val="434343"/>
                </a:solidFill>
                <a:latin typeface="Poppins Light"/>
                <a:ea typeface="Poppins Light"/>
                <a:cs typeface="Poppins Light"/>
                <a:sym typeface="Poppins Light"/>
              </a:rPr>
              <a:t>Ces modules seront livrés sous la forme de </a:t>
            </a:r>
            <a:r>
              <a:rPr b="1" lang="fr" sz="1100">
                <a:solidFill>
                  <a:srgbClr val="434343"/>
                </a:solidFill>
                <a:latin typeface="Poppins"/>
                <a:ea typeface="Poppins"/>
                <a:cs typeface="Poppins"/>
                <a:sym typeface="Poppins"/>
              </a:rPr>
              <a:t>packages SCORM</a:t>
            </a:r>
            <a:r>
              <a:rPr lang="fr" sz="1100">
                <a:solidFill>
                  <a:srgbClr val="434343"/>
                </a:solidFill>
                <a:latin typeface="Poppins Light"/>
                <a:ea typeface="Poppins Light"/>
                <a:cs typeface="Poppins Light"/>
                <a:sym typeface="Poppins Light"/>
              </a:rPr>
              <a:t> que vous pourrez diffuser facilement sur toutes les plateformes LMS utilisées dans le groupe. </a:t>
            </a:r>
            <a:endParaRPr sz="1100">
              <a:solidFill>
                <a:srgbClr val="434343"/>
              </a:solidFill>
              <a:latin typeface="Poppins Light"/>
              <a:ea typeface="Poppins Light"/>
              <a:cs typeface="Poppins Light"/>
              <a:sym typeface="Poppins Light"/>
            </a:endParaRPr>
          </a:p>
        </p:txBody>
      </p:sp>
      <p:sp>
        <p:nvSpPr>
          <p:cNvPr id="359" name="Google Shape;359;p29"/>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29">
            <a:hlinkClick action="ppaction://hlinkshowjump?jump=nextslide"/>
          </p:cNvPr>
          <p:cNvPicPr preferRelativeResize="0"/>
          <p:nvPr/>
        </p:nvPicPr>
        <p:blipFill>
          <a:blip r:embed="rId4">
            <a:alphaModFix/>
          </a:blip>
          <a:stretch>
            <a:fillRect/>
          </a:stretch>
        </p:blipFill>
        <p:spPr>
          <a:xfrm>
            <a:off x="8682563" y="4641237"/>
            <a:ext cx="280625" cy="280625"/>
          </a:xfrm>
          <a:prstGeom prst="rect">
            <a:avLst/>
          </a:prstGeom>
          <a:noFill/>
          <a:ln>
            <a:noFill/>
          </a:ln>
        </p:spPr>
      </p:pic>
      <p:sp>
        <p:nvSpPr>
          <p:cNvPr id="361" name="Google Shape;361;p29"/>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29">
            <a:hlinkClick action="ppaction://hlinkshowjump?jump=previousslide"/>
          </p:cNvPr>
          <p:cNvPicPr preferRelativeResize="0"/>
          <p:nvPr/>
        </p:nvPicPr>
        <p:blipFill>
          <a:blip r:embed="rId4">
            <a:alphaModFix/>
          </a:blip>
          <a:stretch>
            <a:fillRect/>
          </a:stretch>
        </p:blipFill>
        <p:spPr>
          <a:xfrm rot="10800000">
            <a:off x="246637" y="4641237"/>
            <a:ext cx="280625" cy="280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66" name="Shape 366"/>
        <p:cNvGrpSpPr/>
        <p:nvPr/>
      </p:nvGrpSpPr>
      <p:grpSpPr>
        <a:xfrm>
          <a:off x="0" y="0"/>
          <a:ext cx="0" cy="0"/>
          <a:chOff x="0" y="0"/>
          <a:chExt cx="0" cy="0"/>
        </a:xfrm>
      </p:grpSpPr>
      <p:sp>
        <p:nvSpPr>
          <p:cNvPr id="367" name="Google Shape;367;p30"/>
          <p:cNvSpPr/>
          <p:nvPr/>
        </p:nvSpPr>
        <p:spPr>
          <a:xfrm>
            <a:off x="0" y="-125"/>
            <a:ext cx="4572000" cy="51435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txBox="1"/>
          <p:nvPr/>
        </p:nvSpPr>
        <p:spPr>
          <a:xfrm>
            <a:off x="509000" y="1652225"/>
            <a:ext cx="4062900" cy="15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50">
                <a:solidFill>
                  <a:srgbClr val="FFFFFF"/>
                </a:solidFill>
                <a:latin typeface="Libre Baskerville"/>
                <a:ea typeface="Libre Baskerville"/>
                <a:cs typeface="Libre Baskerville"/>
                <a:sym typeface="Libre Baskerville"/>
              </a:rPr>
              <a:t>Tirer profit des possibilités de l’e-learning !</a:t>
            </a:r>
            <a:endParaRPr b="1" sz="2850">
              <a:solidFill>
                <a:srgbClr val="FFFFFF"/>
              </a:solidFill>
              <a:latin typeface="Libre Baskerville"/>
              <a:ea typeface="Libre Baskerville"/>
              <a:cs typeface="Libre Baskerville"/>
              <a:sym typeface="Libre Baskerville"/>
            </a:endParaRPr>
          </a:p>
        </p:txBody>
      </p:sp>
      <p:pic>
        <p:nvPicPr>
          <p:cNvPr id="369" name="Google Shape;369;p30"/>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370" name="Google Shape;370;p30"/>
          <p:cNvSpPr txBox="1"/>
          <p:nvPr/>
        </p:nvSpPr>
        <p:spPr>
          <a:xfrm>
            <a:off x="509000" y="1432150"/>
            <a:ext cx="159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FFFF"/>
                </a:solidFill>
                <a:latin typeface="Poppins Light"/>
                <a:ea typeface="Poppins Light"/>
                <a:cs typeface="Poppins Light"/>
                <a:sym typeface="Poppins Light"/>
              </a:rPr>
              <a:t>E-LEARNING</a:t>
            </a:r>
            <a:endParaRPr sz="900">
              <a:solidFill>
                <a:srgbClr val="FFFFFF"/>
              </a:solidFill>
              <a:latin typeface="Poppins Light"/>
              <a:ea typeface="Poppins Light"/>
              <a:cs typeface="Poppins Light"/>
              <a:sym typeface="Poppins Light"/>
            </a:endParaRPr>
          </a:p>
        </p:txBody>
      </p:sp>
      <p:sp>
        <p:nvSpPr>
          <p:cNvPr id="371" name="Google Shape;371;p30"/>
          <p:cNvSpPr txBox="1"/>
          <p:nvPr/>
        </p:nvSpPr>
        <p:spPr>
          <a:xfrm>
            <a:off x="5153750" y="1146000"/>
            <a:ext cx="3171900" cy="314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100">
                <a:solidFill>
                  <a:srgbClr val="434343"/>
                </a:solidFill>
                <a:latin typeface="Poppins Light"/>
                <a:ea typeface="Poppins Light"/>
                <a:cs typeface="Poppins Light"/>
                <a:sym typeface="Poppins Light"/>
              </a:rPr>
              <a:t>Parce qu’il n’est pas une solution de rechange quand on ne peut pas faire de présentiel, l’e-learning requiert une ingénierie pédagogique particulière et un savoir-faire spécifique.</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rPr lang="fr" sz="1100">
                <a:solidFill>
                  <a:srgbClr val="434343"/>
                </a:solidFill>
                <a:latin typeface="Poppins Light"/>
                <a:ea typeface="Poppins Light"/>
                <a:cs typeface="Poppins Light"/>
                <a:sym typeface="Poppins Light"/>
              </a:rPr>
              <a:t>L’envisager comme une modalité de formation à part entière, c’est s’interroger sur les possibilités qu’il offre et sur les champs pédagogiques qu’il ouvre.</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t/>
            </a:r>
            <a:endParaRPr sz="1100">
              <a:solidFill>
                <a:srgbClr val="434343"/>
              </a:solidFill>
              <a:latin typeface="Poppins Light"/>
              <a:ea typeface="Poppins Light"/>
              <a:cs typeface="Poppins Light"/>
              <a:sym typeface="Poppins Light"/>
            </a:endParaRPr>
          </a:p>
        </p:txBody>
      </p:sp>
      <p:sp>
        <p:nvSpPr>
          <p:cNvPr id="372" name="Google Shape;372;p30"/>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30">
            <a:hlinkClick action="ppaction://hlinkshowjump?jump=nextslide"/>
          </p:cNvPr>
          <p:cNvPicPr preferRelativeResize="0"/>
          <p:nvPr/>
        </p:nvPicPr>
        <p:blipFill>
          <a:blip r:embed="rId4">
            <a:alphaModFix/>
          </a:blip>
          <a:stretch>
            <a:fillRect/>
          </a:stretch>
        </p:blipFill>
        <p:spPr>
          <a:xfrm>
            <a:off x="8682563" y="4641237"/>
            <a:ext cx="280625" cy="280625"/>
          </a:xfrm>
          <a:prstGeom prst="rect">
            <a:avLst/>
          </a:prstGeom>
          <a:noFill/>
          <a:ln>
            <a:noFill/>
          </a:ln>
        </p:spPr>
      </p:pic>
      <p:sp>
        <p:nvSpPr>
          <p:cNvPr id="374" name="Google Shape;374;p30"/>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30">
            <a:hlinkClick action="ppaction://hlinkshowjump?jump=previousslide"/>
          </p:cNvPr>
          <p:cNvPicPr preferRelativeResize="0"/>
          <p:nvPr/>
        </p:nvPicPr>
        <p:blipFill>
          <a:blip r:embed="rId4">
            <a:alphaModFix/>
          </a:blip>
          <a:stretch>
            <a:fillRect/>
          </a:stretch>
        </p:blipFill>
        <p:spPr>
          <a:xfrm rot="10800000">
            <a:off x="246637" y="4641237"/>
            <a:ext cx="280625" cy="280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79" name="Shape 379"/>
        <p:cNvGrpSpPr/>
        <p:nvPr/>
      </p:nvGrpSpPr>
      <p:grpSpPr>
        <a:xfrm>
          <a:off x="0" y="0"/>
          <a:ext cx="0" cy="0"/>
          <a:chOff x="0" y="0"/>
          <a:chExt cx="0" cy="0"/>
        </a:xfrm>
      </p:grpSpPr>
      <p:sp>
        <p:nvSpPr>
          <p:cNvPr id="380" name="Google Shape;380;p31"/>
          <p:cNvSpPr/>
          <p:nvPr/>
        </p:nvSpPr>
        <p:spPr>
          <a:xfrm>
            <a:off x="419500" y="2571750"/>
            <a:ext cx="1534200" cy="207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txBox="1"/>
          <p:nvPr/>
        </p:nvSpPr>
        <p:spPr>
          <a:xfrm>
            <a:off x="2352150" y="493675"/>
            <a:ext cx="4439700" cy="6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850">
                <a:solidFill>
                  <a:srgbClr val="23484C"/>
                </a:solidFill>
                <a:latin typeface="Libre Baskerville"/>
                <a:ea typeface="Libre Baskerville"/>
                <a:cs typeface="Libre Baskerville"/>
                <a:sym typeface="Libre Baskerville"/>
              </a:rPr>
              <a:t>La méthode ADDIE</a:t>
            </a:r>
            <a:endParaRPr b="1" sz="2850">
              <a:solidFill>
                <a:srgbClr val="23484C"/>
              </a:solidFill>
              <a:latin typeface="Libre Baskerville"/>
              <a:ea typeface="Libre Baskerville"/>
              <a:cs typeface="Libre Baskerville"/>
              <a:sym typeface="Libre Baskerville"/>
            </a:endParaRPr>
          </a:p>
        </p:txBody>
      </p:sp>
      <p:sp>
        <p:nvSpPr>
          <p:cNvPr id="382" name="Google Shape;382;p31"/>
          <p:cNvSpPr txBox="1"/>
          <p:nvPr/>
        </p:nvSpPr>
        <p:spPr>
          <a:xfrm>
            <a:off x="3773850" y="273588"/>
            <a:ext cx="1596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23484C"/>
                </a:solidFill>
                <a:latin typeface="Poppins Light"/>
                <a:ea typeface="Poppins Light"/>
                <a:cs typeface="Poppins Light"/>
                <a:sym typeface="Poppins Light"/>
              </a:rPr>
              <a:t>NOTRE MÉTHODOLOGIE</a:t>
            </a:r>
            <a:endParaRPr sz="900">
              <a:solidFill>
                <a:srgbClr val="23484C"/>
              </a:solidFill>
              <a:latin typeface="Poppins Light"/>
              <a:ea typeface="Poppins Light"/>
              <a:cs typeface="Poppins Light"/>
              <a:sym typeface="Poppins Light"/>
            </a:endParaRPr>
          </a:p>
        </p:txBody>
      </p:sp>
      <p:sp>
        <p:nvSpPr>
          <p:cNvPr id="383" name="Google Shape;383;p31"/>
          <p:cNvSpPr/>
          <p:nvPr/>
        </p:nvSpPr>
        <p:spPr>
          <a:xfrm>
            <a:off x="419500" y="1193250"/>
            <a:ext cx="1534200" cy="137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31"/>
          <p:cNvPicPr preferRelativeResize="0"/>
          <p:nvPr/>
        </p:nvPicPr>
        <p:blipFill>
          <a:blip r:embed="rId3">
            <a:alphaModFix/>
          </a:blip>
          <a:stretch>
            <a:fillRect/>
          </a:stretch>
        </p:blipFill>
        <p:spPr>
          <a:xfrm>
            <a:off x="110175" y="88496"/>
            <a:ext cx="309324" cy="562225"/>
          </a:xfrm>
          <a:prstGeom prst="rect">
            <a:avLst/>
          </a:prstGeom>
          <a:noFill/>
          <a:ln>
            <a:noFill/>
          </a:ln>
        </p:spPr>
      </p:pic>
      <p:sp>
        <p:nvSpPr>
          <p:cNvPr id="385" name="Google Shape;385;p31"/>
          <p:cNvSpPr/>
          <p:nvPr/>
        </p:nvSpPr>
        <p:spPr>
          <a:xfrm>
            <a:off x="2102181" y="1193250"/>
            <a:ext cx="1534200" cy="137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3784861" y="1193250"/>
            <a:ext cx="1534200" cy="137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5467542" y="1193250"/>
            <a:ext cx="1534200" cy="137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7150222" y="1193250"/>
            <a:ext cx="1534200" cy="137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txBox="1"/>
          <p:nvPr/>
        </p:nvSpPr>
        <p:spPr>
          <a:xfrm>
            <a:off x="752950" y="1175250"/>
            <a:ext cx="867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7000">
                <a:solidFill>
                  <a:srgbClr val="A58A67"/>
                </a:solidFill>
                <a:latin typeface="Libre Baskerville"/>
                <a:ea typeface="Libre Baskerville"/>
                <a:cs typeface="Libre Baskerville"/>
                <a:sym typeface="Libre Baskerville"/>
              </a:rPr>
              <a:t>A</a:t>
            </a:r>
            <a:endParaRPr b="1" sz="7000">
              <a:solidFill>
                <a:srgbClr val="A58A67"/>
              </a:solidFill>
              <a:latin typeface="Libre Baskerville"/>
              <a:ea typeface="Libre Baskerville"/>
              <a:cs typeface="Libre Baskerville"/>
              <a:sym typeface="Libre Baskerville"/>
            </a:endParaRPr>
          </a:p>
        </p:txBody>
      </p:sp>
      <p:sp>
        <p:nvSpPr>
          <p:cNvPr id="390" name="Google Shape;390;p31"/>
          <p:cNvSpPr txBox="1"/>
          <p:nvPr/>
        </p:nvSpPr>
        <p:spPr>
          <a:xfrm>
            <a:off x="2435625" y="1175250"/>
            <a:ext cx="867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7000">
                <a:solidFill>
                  <a:srgbClr val="A58A67"/>
                </a:solidFill>
                <a:latin typeface="Libre Baskerville"/>
                <a:ea typeface="Libre Baskerville"/>
                <a:cs typeface="Libre Baskerville"/>
                <a:sym typeface="Libre Baskerville"/>
              </a:rPr>
              <a:t>D</a:t>
            </a:r>
            <a:endParaRPr b="1" sz="7000">
              <a:solidFill>
                <a:srgbClr val="A58A67"/>
              </a:solidFill>
              <a:latin typeface="Libre Baskerville"/>
              <a:ea typeface="Libre Baskerville"/>
              <a:cs typeface="Libre Baskerville"/>
              <a:sym typeface="Libre Baskerville"/>
            </a:endParaRPr>
          </a:p>
        </p:txBody>
      </p:sp>
      <p:sp>
        <p:nvSpPr>
          <p:cNvPr id="391" name="Google Shape;391;p31"/>
          <p:cNvSpPr txBox="1"/>
          <p:nvPr/>
        </p:nvSpPr>
        <p:spPr>
          <a:xfrm>
            <a:off x="4118313" y="1175250"/>
            <a:ext cx="867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7000">
                <a:solidFill>
                  <a:srgbClr val="A58A67"/>
                </a:solidFill>
                <a:latin typeface="Libre Baskerville"/>
                <a:ea typeface="Libre Baskerville"/>
                <a:cs typeface="Libre Baskerville"/>
                <a:sym typeface="Libre Baskerville"/>
              </a:rPr>
              <a:t>D</a:t>
            </a:r>
            <a:endParaRPr b="1" sz="7000">
              <a:solidFill>
                <a:srgbClr val="A58A67"/>
              </a:solidFill>
              <a:latin typeface="Libre Baskerville"/>
              <a:ea typeface="Libre Baskerville"/>
              <a:cs typeface="Libre Baskerville"/>
              <a:sym typeface="Libre Baskerville"/>
            </a:endParaRPr>
          </a:p>
        </p:txBody>
      </p:sp>
      <p:sp>
        <p:nvSpPr>
          <p:cNvPr id="392" name="Google Shape;392;p31"/>
          <p:cNvSpPr txBox="1"/>
          <p:nvPr/>
        </p:nvSpPr>
        <p:spPr>
          <a:xfrm>
            <a:off x="5800975" y="1175250"/>
            <a:ext cx="8673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7000">
                <a:solidFill>
                  <a:srgbClr val="A58A67"/>
                </a:solidFill>
                <a:latin typeface="Libre Baskerville"/>
                <a:ea typeface="Libre Baskerville"/>
                <a:cs typeface="Libre Baskerville"/>
                <a:sym typeface="Libre Baskerville"/>
              </a:rPr>
              <a:t>I</a:t>
            </a:r>
            <a:endParaRPr b="1" sz="7000">
              <a:solidFill>
                <a:srgbClr val="A58A67"/>
              </a:solidFill>
              <a:latin typeface="Libre Baskerville"/>
              <a:ea typeface="Libre Baskerville"/>
              <a:cs typeface="Libre Baskerville"/>
              <a:sym typeface="Libre Baskerville"/>
            </a:endParaRPr>
          </a:p>
        </p:txBody>
      </p:sp>
      <p:sp>
        <p:nvSpPr>
          <p:cNvPr id="393" name="Google Shape;393;p31"/>
          <p:cNvSpPr txBox="1"/>
          <p:nvPr/>
        </p:nvSpPr>
        <p:spPr>
          <a:xfrm>
            <a:off x="7483675" y="1175250"/>
            <a:ext cx="8673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7000">
                <a:solidFill>
                  <a:srgbClr val="A58A67"/>
                </a:solidFill>
                <a:latin typeface="Libre Baskerville"/>
                <a:ea typeface="Libre Baskerville"/>
                <a:cs typeface="Libre Baskerville"/>
                <a:sym typeface="Libre Baskerville"/>
              </a:rPr>
              <a:t>E</a:t>
            </a:r>
            <a:endParaRPr b="1" sz="7000">
              <a:solidFill>
                <a:srgbClr val="A58A67"/>
              </a:solidFill>
              <a:latin typeface="Libre Baskerville"/>
              <a:ea typeface="Libre Baskerville"/>
              <a:cs typeface="Libre Baskerville"/>
              <a:sym typeface="Libre Baskerville"/>
            </a:endParaRPr>
          </a:p>
        </p:txBody>
      </p:sp>
      <p:sp>
        <p:nvSpPr>
          <p:cNvPr id="394" name="Google Shape;394;p31"/>
          <p:cNvSpPr txBox="1"/>
          <p:nvPr/>
        </p:nvSpPr>
        <p:spPr>
          <a:xfrm>
            <a:off x="419500" y="2186850"/>
            <a:ext cx="1534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23484C"/>
                </a:solidFill>
                <a:latin typeface="Libre Baskerville"/>
                <a:ea typeface="Libre Baskerville"/>
                <a:cs typeface="Libre Baskerville"/>
                <a:sym typeface="Libre Baskerville"/>
              </a:rPr>
              <a:t>Analyse</a:t>
            </a:r>
            <a:endParaRPr b="1" sz="1300">
              <a:solidFill>
                <a:srgbClr val="23484C"/>
              </a:solidFill>
              <a:latin typeface="Libre Baskerville"/>
              <a:ea typeface="Libre Baskerville"/>
              <a:cs typeface="Libre Baskerville"/>
              <a:sym typeface="Libre Baskerville"/>
            </a:endParaRPr>
          </a:p>
        </p:txBody>
      </p:sp>
      <p:sp>
        <p:nvSpPr>
          <p:cNvPr id="395" name="Google Shape;395;p31"/>
          <p:cNvSpPr txBox="1"/>
          <p:nvPr/>
        </p:nvSpPr>
        <p:spPr>
          <a:xfrm>
            <a:off x="2102181" y="2186850"/>
            <a:ext cx="1534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23484C"/>
                </a:solidFill>
                <a:latin typeface="Libre Baskerville"/>
                <a:ea typeface="Libre Baskerville"/>
                <a:cs typeface="Libre Baskerville"/>
                <a:sym typeface="Libre Baskerville"/>
              </a:rPr>
              <a:t>Design</a:t>
            </a:r>
            <a:endParaRPr b="1" sz="1300">
              <a:solidFill>
                <a:srgbClr val="23484C"/>
              </a:solidFill>
              <a:latin typeface="Libre Baskerville"/>
              <a:ea typeface="Libre Baskerville"/>
              <a:cs typeface="Libre Baskerville"/>
              <a:sym typeface="Libre Baskerville"/>
            </a:endParaRPr>
          </a:p>
        </p:txBody>
      </p:sp>
      <p:sp>
        <p:nvSpPr>
          <p:cNvPr id="396" name="Google Shape;396;p31"/>
          <p:cNvSpPr txBox="1"/>
          <p:nvPr/>
        </p:nvSpPr>
        <p:spPr>
          <a:xfrm>
            <a:off x="3708649" y="2186850"/>
            <a:ext cx="1682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23484C"/>
                </a:solidFill>
                <a:latin typeface="Libre Baskerville"/>
                <a:ea typeface="Libre Baskerville"/>
                <a:cs typeface="Libre Baskerville"/>
                <a:sym typeface="Libre Baskerville"/>
              </a:rPr>
              <a:t>Développement</a:t>
            </a:r>
            <a:endParaRPr b="1" sz="1300">
              <a:solidFill>
                <a:srgbClr val="23484C"/>
              </a:solidFill>
              <a:latin typeface="Libre Baskerville"/>
              <a:ea typeface="Libre Baskerville"/>
              <a:cs typeface="Libre Baskerville"/>
              <a:sym typeface="Libre Baskerville"/>
            </a:endParaRPr>
          </a:p>
        </p:txBody>
      </p:sp>
      <p:sp>
        <p:nvSpPr>
          <p:cNvPr id="397" name="Google Shape;397;p31"/>
          <p:cNvSpPr txBox="1"/>
          <p:nvPr/>
        </p:nvSpPr>
        <p:spPr>
          <a:xfrm>
            <a:off x="5467542" y="2186850"/>
            <a:ext cx="1534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23484C"/>
                </a:solidFill>
                <a:latin typeface="Libre Baskerville"/>
                <a:ea typeface="Libre Baskerville"/>
                <a:cs typeface="Libre Baskerville"/>
                <a:sym typeface="Libre Baskerville"/>
              </a:rPr>
              <a:t>Implantation</a:t>
            </a:r>
            <a:endParaRPr b="1" sz="1300">
              <a:solidFill>
                <a:srgbClr val="23484C"/>
              </a:solidFill>
              <a:latin typeface="Libre Baskerville"/>
              <a:ea typeface="Libre Baskerville"/>
              <a:cs typeface="Libre Baskerville"/>
              <a:sym typeface="Libre Baskerville"/>
            </a:endParaRPr>
          </a:p>
        </p:txBody>
      </p:sp>
      <p:sp>
        <p:nvSpPr>
          <p:cNvPr id="398" name="Google Shape;398;p31"/>
          <p:cNvSpPr txBox="1"/>
          <p:nvPr/>
        </p:nvSpPr>
        <p:spPr>
          <a:xfrm>
            <a:off x="7150222" y="2186850"/>
            <a:ext cx="1534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23484C"/>
                </a:solidFill>
                <a:latin typeface="Libre Baskerville"/>
                <a:ea typeface="Libre Baskerville"/>
                <a:cs typeface="Libre Baskerville"/>
                <a:sym typeface="Libre Baskerville"/>
              </a:rPr>
              <a:t>Évaluation</a:t>
            </a:r>
            <a:endParaRPr b="1" sz="1300">
              <a:solidFill>
                <a:srgbClr val="23484C"/>
              </a:solidFill>
              <a:latin typeface="Libre Baskerville"/>
              <a:ea typeface="Libre Baskerville"/>
              <a:cs typeface="Libre Baskerville"/>
              <a:sym typeface="Libre Baskerville"/>
            </a:endParaRPr>
          </a:p>
        </p:txBody>
      </p:sp>
      <p:sp>
        <p:nvSpPr>
          <p:cNvPr id="399" name="Google Shape;399;p31"/>
          <p:cNvSpPr txBox="1"/>
          <p:nvPr/>
        </p:nvSpPr>
        <p:spPr>
          <a:xfrm>
            <a:off x="464200" y="2654400"/>
            <a:ext cx="1444800" cy="175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900">
                <a:solidFill>
                  <a:srgbClr val="434343"/>
                </a:solidFill>
                <a:latin typeface="Poppins Light"/>
                <a:ea typeface="Poppins Light"/>
                <a:cs typeface="Poppins Light"/>
                <a:sym typeface="Poppins Light"/>
              </a:rPr>
              <a:t>Identification, collecte et analyse de tous les éléments qui serviront à orienter la conception des modules (objectifs pédagogiques, contenus, contraintes, ressources, profils des cibles)</a:t>
            </a:r>
            <a:endParaRPr sz="900">
              <a:solidFill>
                <a:srgbClr val="434343"/>
              </a:solidFill>
              <a:latin typeface="Poppins Light"/>
              <a:ea typeface="Poppins Light"/>
              <a:cs typeface="Poppins Light"/>
              <a:sym typeface="Poppins Light"/>
            </a:endParaRPr>
          </a:p>
        </p:txBody>
      </p:sp>
      <p:sp>
        <p:nvSpPr>
          <p:cNvPr id="400" name="Google Shape;400;p31"/>
          <p:cNvSpPr/>
          <p:nvPr/>
        </p:nvSpPr>
        <p:spPr>
          <a:xfrm>
            <a:off x="2102175" y="2571750"/>
            <a:ext cx="1534200" cy="207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txBox="1"/>
          <p:nvPr/>
        </p:nvSpPr>
        <p:spPr>
          <a:xfrm>
            <a:off x="2146875" y="2654400"/>
            <a:ext cx="1444800" cy="111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900">
                <a:solidFill>
                  <a:srgbClr val="434343"/>
                </a:solidFill>
                <a:latin typeface="Poppins Light"/>
                <a:ea typeface="Poppins Light"/>
                <a:cs typeface="Poppins Light"/>
                <a:sym typeface="Poppins Light"/>
              </a:rPr>
              <a:t>Conception pédagogique générale et détaillée : architecture des modules, scénario des activités</a:t>
            </a:r>
            <a:endParaRPr sz="900">
              <a:solidFill>
                <a:srgbClr val="434343"/>
              </a:solidFill>
              <a:latin typeface="Poppins Light"/>
              <a:ea typeface="Poppins Light"/>
              <a:cs typeface="Poppins Light"/>
              <a:sym typeface="Poppins Light"/>
            </a:endParaRPr>
          </a:p>
        </p:txBody>
      </p:sp>
      <p:sp>
        <p:nvSpPr>
          <p:cNvPr id="402" name="Google Shape;402;p31"/>
          <p:cNvSpPr/>
          <p:nvPr/>
        </p:nvSpPr>
        <p:spPr>
          <a:xfrm>
            <a:off x="3784863" y="2571750"/>
            <a:ext cx="1534200" cy="207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nvSpPr>
        <p:spPr>
          <a:xfrm>
            <a:off x="3829576" y="2654400"/>
            <a:ext cx="1534200" cy="111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900">
                <a:solidFill>
                  <a:srgbClr val="434343"/>
                </a:solidFill>
                <a:latin typeface="Poppins Light"/>
                <a:ea typeface="Poppins Light"/>
                <a:cs typeface="Poppins Light"/>
                <a:sym typeface="Poppins Light"/>
              </a:rPr>
              <a:t>Réalisation de chaque outil par des graphistes/illustrateurs et développement technique par des développeurs.</a:t>
            </a:r>
            <a:endParaRPr sz="900">
              <a:solidFill>
                <a:srgbClr val="434343"/>
              </a:solidFill>
              <a:latin typeface="Poppins Light"/>
              <a:ea typeface="Poppins Light"/>
              <a:cs typeface="Poppins Light"/>
              <a:sym typeface="Poppins Light"/>
            </a:endParaRPr>
          </a:p>
        </p:txBody>
      </p:sp>
      <p:sp>
        <p:nvSpPr>
          <p:cNvPr id="404" name="Google Shape;404;p31"/>
          <p:cNvSpPr/>
          <p:nvPr/>
        </p:nvSpPr>
        <p:spPr>
          <a:xfrm>
            <a:off x="5467538" y="2571750"/>
            <a:ext cx="1534200" cy="207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txBox="1"/>
          <p:nvPr/>
        </p:nvSpPr>
        <p:spPr>
          <a:xfrm>
            <a:off x="5512238" y="2654400"/>
            <a:ext cx="1444800" cy="12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900">
                <a:solidFill>
                  <a:srgbClr val="434343"/>
                </a:solidFill>
                <a:latin typeface="Poppins Light"/>
                <a:ea typeface="Poppins Light"/>
                <a:cs typeface="Poppins Light"/>
                <a:sym typeface="Poppins Light"/>
              </a:rPr>
              <a:t>Implémentation des modules sur votre plateforme LMS, tests techniques, puis déploiement de l’outil auprès des collaborateurs.</a:t>
            </a:r>
            <a:endParaRPr sz="900">
              <a:solidFill>
                <a:srgbClr val="434343"/>
              </a:solidFill>
              <a:latin typeface="Poppins Light"/>
              <a:ea typeface="Poppins Light"/>
              <a:cs typeface="Poppins Light"/>
              <a:sym typeface="Poppins Light"/>
            </a:endParaRPr>
          </a:p>
        </p:txBody>
      </p:sp>
      <p:sp>
        <p:nvSpPr>
          <p:cNvPr id="406" name="Google Shape;406;p31"/>
          <p:cNvSpPr/>
          <p:nvPr/>
        </p:nvSpPr>
        <p:spPr>
          <a:xfrm>
            <a:off x="7150213" y="2571750"/>
            <a:ext cx="1534200" cy="207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txBox="1"/>
          <p:nvPr/>
        </p:nvSpPr>
        <p:spPr>
          <a:xfrm>
            <a:off x="7194913" y="2654400"/>
            <a:ext cx="1444800" cy="9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900">
                <a:solidFill>
                  <a:srgbClr val="434343"/>
                </a:solidFill>
                <a:latin typeface="Poppins Light"/>
                <a:ea typeface="Poppins Light"/>
                <a:cs typeface="Poppins Light"/>
                <a:sym typeface="Poppins Light"/>
              </a:rPr>
              <a:t>Évaluation du dispositif et de son impact sur les collaborateurs et l’entreprise. </a:t>
            </a:r>
            <a:endParaRPr sz="900">
              <a:solidFill>
                <a:srgbClr val="434343"/>
              </a:solidFill>
              <a:latin typeface="Poppins Light"/>
              <a:ea typeface="Poppins Light"/>
              <a:cs typeface="Poppins Light"/>
              <a:sym typeface="Poppins Light"/>
            </a:endParaRPr>
          </a:p>
        </p:txBody>
      </p:sp>
      <p:sp>
        <p:nvSpPr>
          <p:cNvPr id="408" name="Google Shape;408;p31"/>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31">
            <a:hlinkClick action="ppaction://hlinkshowjump?jump=nextslide"/>
          </p:cNvPr>
          <p:cNvPicPr preferRelativeResize="0"/>
          <p:nvPr/>
        </p:nvPicPr>
        <p:blipFill>
          <a:blip r:embed="rId4">
            <a:alphaModFix/>
          </a:blip>
          <a:stretch>
            <a:fillRect/>
          </a:stretch>
        </p:blipFill>
        <p:spPr>
          <a:xfrm>
            <a:off x="8682563" y="4641237"/>
            <a:ext cx="280625" cy="280625"/>
          </a:xfrm>
          <a:prstGeom prst="rect">
            <a:avLst/>
          </a:prstGeom>
          <a:noFill/>
          <a:ln>
            <a:noFill/>
          </a:ln>
        </p:spPr>
      </p:pic>
      <p:sp>
        <p:nvSpPr>
          <p:cNvPr id="410" name="Google Shape;410;p31"/>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31">
            <a:hlinkClick action="ppaction://hlinkshowjump?jump=previousslide"/>
          </p:cNvPr>
          <p:cNvPicPr preferRelativeResize="0"/>
          <p:nvPr/>
        </p:nvPicPr>
        <p:blipFill>
          <a:blip r:embed="rId4">
            <a:alphaModFix/>
          </a:blip>
          <a:stretch>
            <a:fillRect/>
          </a:stretch>
        </p:blipFill>
        <p:spPr>
          <a:xfrm rot="10800000">
            <a:off x="246637" y="4641237"/>
            <a:ext cx="280625" cy="280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0" y="-125"/>
            <a:ext cx="3978300" cy="51435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4">
            <a:hlinkClick action="ppaction://hlinkshowjump?jump=nextslide"/>
          </p:cNvPr>
          <p:cNvPicPr preferRelativeResize="0"/>
          <p:nvPr/>
        </p:nvPicPr>
        <p:blipFill>
          <a:blip r:embed="rId3">
            <a:alphaModFix/>
          </a:blip>
          <a:stretch>
            <a:fillRect/>
          </a:stretch>
        </p:blipFill>
        <p:spPr>
          <a:xfrm>
            <a:off x="8682563" y="4641237"/>
            <a:ext cx="280625" cy="280625"/>
          </a:xfrm>
          <a:prstGeom prst="rect">
            <a:avLst/>
          </a:prstGeom>
          <a:noFill/>
          <a:ln>
            <a:noFill/>
          </a:ln>
        </p:spPr>
      </p:pic>
      <p:sp>
        <p:nvSpPr>
          <p:cNvPr id="67" name="Google Shape;67;p14"/>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a:hlinkClick action="ppaction://hlinkshowjump?jump=previousslide"/>
          </p:cNvPr>
          <p:cNvPicPr preferRelativeResize="0"/>
          <p:nvPr/>
        </p:nvPicPr>
        <p:blipFill>
          <a:blip r:embed="rId3">
            <a:alphaModFix/>
          </a:blip>
          <a:stretch>
            <a:fillRect/>
          </a:stretch>
        </p:blipFill>
        <p:spPr>
          <a:xfrm rot="10800000">
            <a:off x="246637" y="4641237"/>
            <a:ext cx="280625" cy="280625"/>
          </a:xfrm>
          <a:prstGeom prst="rect">
            <a:avLst/>
          </a:prstGeom>
          <a:noFill/>
          <a:ln>
            <a:noFill/>
          </a:ln>
        </p:spPr>
      </p:pic>
      <p:cxnSp>
        <p:nvCxnSpPr>
          <p:cNvPr id="69" name="Google Shape;69;p14"/>
          <p:cNvCxnSpPr/>
          <p:nvPr/>
        </p:nvCxnSpPr>
        <p:spPr>
          <a:xfrm>
            <a:off x="4596825" y="4641450"/>
            <a:ext cx="0" cy="280200"/>
          </a:xfrm>
          <a:prstGeom prst="straightConnector1">
            <a:avLst/>
          </a:prstGeom>
          <a:noFill/>
          <a:ln cap="flat" cmpd="sng" w="9525">
            <a:solidFill>
              <a:schemeClr val="lt1"/>
            </a:solidFill>
            <a:prstDash val="solid"/>
            <a:round/>
            <a:headEnd len="med" w="med" type="none"/>
            <a:tailEnd len="med" w="med" type="none"/>
          </a:ln>
        </p:spPr>
      </p:cxnSp>
      <p:cxnSp>
        <p:nvCxnSpPr>
          <p:cNvPr id="70" name="Google Shape;70;p14"/>
          <p:cNvCxnSpPr/>
          <p:nvPr/>
        </p:nvCxnSpPr>
        <p:spPr>
          <a:xfrm>
            <a:off x="5891550" y="4641450"/>
            <a:ext cx="0" cy="280200"/>
          </a:xfrm>
          <a:prstGeom prst="straightConnector1">
            <a:avLst/>
          </a:prstGeom>
          <a:noFill/>
          <a:ln cap="flat" cmpd="sng" w="9525">
            <a:solidFill>
              <a:schemeClr val="lt1"/>
            </a:solidFill>
            <a:prstDash val="solid"/>
            <a:round/>
            <a:headEnd len="med" w="med" type="none"/>
            <a:tailEnd len="med" w="med" type="none"/>
          </a:ln>
        </p:spPr>
      </p:cxnSp>
      <p:sp>
        <p:nvSpPr>
          <p:cNvPr id="71" name="Google Shape;71;p14"/>
          <p:cNvSpPr txBox="1"/>
          <p:nvPr/>
        </p:nvSpPr>
        <p:spPr>
          <a:xfrm>
            <a:off x="4313700" y="325350"/>
            <a:ext cx="4730700" cy="3909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100">
                <a:solidFill>
                  <a:srgbClr val="434343"/>
                </a:solidFill>
                <a:latin typeface="Poppins Light"/>
                <a:ea typeface="Poppins Light"/>
                <a:cs typeface="Poppins Light"/>
                <a:sym typeface="Poppins Light"/>
              </a:rPr>
              <a:t>Dans le cadre de la création de la Finance Academy, vous souhaitez créer 7 modules e-learning sur le contrôle interne : </a:t>
            </a:r>
            <a:endParaRPr sz="1100">
              <a:solidFill>
                <a:srgbClr val="434343"/>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rgbClr val="434343"/>
              </a:buClr>
              <a:buSzPts val="1100"/>
              <a:buFont typeface="Poppins Light"/>
              <a:buChar char="-"/>
            </a:pPr>
            <a:r>
              <a:rPr b="1" lang="fr" sz="1100">
                <a:solidFill>
                  <a:srgbClr val="434343"/>
                </a:solidFill>
                <a:latin typeface="Poppins"/>
                <a:ea typeface="Poppins"/>
                <a:cs typeface="Poppins"/>
                <a:sym typeface="Poppins"/>
              </a:rPr>
              <a:t>un module général sur les fondamentaux du contrôle interne</a:t>
            </a:r>
            <a:r>
              <a:rPr lang="fr" sz="1100">
                <a:solidFill>
                  <a:srgbClr val="434343"/>
                </a:solidFill>
                <a:latin typeface="Poppins Light"/>
                <a:ea typeface="Poppins Light"/>
                <a:cs typeface="Poppins Light"/>
                <a:sym typeface="Poppins Light"/>
              </a:rPr>
              <a:t> qui sera destiné aux contrôleurs internes mais également à d’autres profils financiers intéressés par la thématique</a:t>
            </a:r>
            <a:endParaRPr sz="1100">
              <a:solidFill>
                <a:srgbClr val="434343"/>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rgbClr val="434343"/>
              </a:buClr>
              <a:buSzPts val="1100"/>
              <a:buFont typeface="Poppins Light"/>
              <a:buChar char="-"/>
            </a:pPr>
            <a:r>
              <a:rPr b="1" lang="fr" sz="1100">
                <a:solidFill>
                  <a:srgbClr val="434343"/>
                </a:solidFill>
                <a:latin typeface="Poppins"/>
                <a:ea typeface="Poppins"/>
                <a:cs typeface="Poppins"/>
                <a:sym typeface="Poppins"/>
              </a:rPr>
              <a:t>6 modules plus spécifiques</a:t>
            </a:r>
            <a:r>
              <a:rPr lang="fr" sz="1100">
                <a:solidFill>
                  <a:srgbClr val="434343"/>
                </a:solidFill>
                <a:latin typeface="Poppins Light"/>
                <a:ea typeface="Poppins Light"/>
                <a:cs typeface="Poppins Light"/>
                <a:sym typeface="Poppins Light"/>
              </a:rPr>
              <a:t> dont la cible prioritaire sera les contrôleurs internes du groupe. Les thématiques abordées seront les suivantes : </a:t>
            </a:r>
            <a:endParaRPr sz="1100">
              <a:solidFill>
                <a:srgbClr val="434343"/>
              </a:solidFill>
              <a:latin typeface="Poppins Light"/>
              <a:ea typeface="Poppins Light"/>
              <a:cs typeface="Poppins Light"/>
              <a:sym typeface="Poppins Light"/>
            </a:endParaRPr>
          </a:p>
          <a:p>
            <a:pPr indent="-298450" lvl="1" marL="914400" rtl="0" algn="l">
              <a:lnSpc>
                <a:spcPct val="150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L’environnement de contrôle </a:t>
            </a:r>
            <a:endParaRPr sz="1100">
              <a:solidFill>
                <a:srgbClr val="434343"/>
              </a:solidFill>
              <a:latin typeface="Poppins Light"/>
              <a:ea typeface="Poppins Light"/>
              <a:cs typeface="Poppins Light"/>
              <a:sym typeface="Poppins Light"/>
            </a:endParaRPr>
          </a:p>
          <a:p>
            <a:pPr indent="-298450" lvl="1" marL="914400" rtl="0" algn="l">
              <a:lnSpc>
                <a:spcPct val="150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L’auto-évaluation </a:t>
            </a:r>
            <a:endParaRPr sz="1100">
              <a:solidFill>
                <a:srgbClr val="434343"/>
              </a:solidFill>
              <a:latin typeface="Poppins Light"/>
              <a:ea typeface="Poppins Light"/>
              <a:cs typeface="Poppins Light"/>
              <a:sym typeface="Poppins Light"/>
            </a:endParaRPr>
          </a:p>
          <a:p>
            <a:pPr indent="-298450" lvl="1" marL="914400" rtl="0" algn="l">
              <a:lnSpc>
                <a:spcPct val="150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Contrôle interne &amp; clôture des comptes</a:t>
            </a:r>
            <a:endParaRPr sz="1100">
              <a:solidFill>
                <a:srgbClr val="434343"/>
              </a:solidFill>
              <a:latin typeface="Poppins Light"/>
              <a:ea typeface="Poppins Light"/>
              <a:cs typeface="Poppins Light"/>
              <a:sym typeface="Poppins Light"/>
            </a:endParaRPr>
          </a:p>
          <a:p>
            <a:pPr indent="-298450" lvl="1" marL="914400" rtl="0" algn="l">
              <a:lnSpc>
                <a:spcPct val="150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Contrôle interne &amp; AFA</a:t>
            </a:r>
            <a:endParaRPr sz="1100">
              <a:solidFill>
                <a:srgbClr val="434343"/>
              </a:solidFill>
              <a:latin typeface="Poppins Light"/>
              <a:ea typeface="Poppins Light"/>
              <a:cs typeface="Poppins Light"/>
              <a:sym typeface="Poppins Light"/>
            </a:endParaRPr>
          </a:p>
          <a:p>
            <a:pPr indent="-298450" lvl="1" marL="914400" rtl="0" algn="l">
              <a:lnSpc>
                <a:spcPct val="150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La séparation des tâches et la délégation d’autorité</a:t>
            </a:r>
            <a:endParaRPr sz="1100">
              <a:solidFill>
                <a:srgbClr val="434343"/>
              </a:solidFill>
              <a:latin typeface="Poppins Light"/>
              <a:ea typeface="Poppins Light"/>
              <a:cs typeface="Poppins Light"/>
              <a:sym typeface="Poppins Light"/>
            </a:endParaRPr>
          </a:p>
          <a:p>
            <a:pPr indent="-298450" lvl="1" marL="914400" rtl="0" algn="l">
              <a:lnSpc>
                <a:spcPct val="150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Contrôle interne &amp; informatique</a:t>
            </a:r>
            <a:endParaRPr sz="1100">
              <a:solidFill>
                <a:srgbClr val="434343"/>
              </a:solidFill>
              <a:latin typeface="Poppins Light"/>
              <a:ea typeface="Poppins Light"/>
              <a:cs typeface="Poppins Light"/>
              <a:sym typeface="Poppins Light"/>
            </a:endParaRPr>
          </a:p>
        </p:txBody>
      </p:sp>
      <p:cxnSp>
        <p:nvCxnSpPr>
          <p:cNvPr id="72" name="Google Shape;72;p14"/>
          <p:cNvCxnSpPr/>
          <p:nvPr/>
        </p:nvCxnSpPr>
        <p:spPr>
          <a:xfrm>
            <a:off x="6965575" y="4641450"/>
            <a:ext cx="0" cy="280200"/>
          </a:xfrm>
          <a:prstGeom prst="straightConnector1">
            <a:avLst/>
          </a:prstGeom>
          <a:noFill/>
          <a:ln cap="flat" cmpd="sng" w="9525">
            <a:solidFill>
              <a:schemeClr val="lt1"/>
            </a:solidFill>
            <a:prstDash val="solid"/>
            <a:round/>
            <a:headEnd len="med" w="med" type="none"/>
            <a:tailEnd len="med" w="med" type="none"/>
          </a:ln>
        </p:spPr>
      </p:cxnSp>
      <p:sp>
        <p:nvSpPr>
          <p:cNvPr id="73" name="Google Shape;73;p14"/>
          <p:cNvSpPr txBox="1"/>
          <p:nvPr/>
        </p:nvSpPr>
        <p:spPr>
          <a:xfrm>
            <a:off x="509000" y="1652225"/>
            <a:ext cx="40629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50">
                <a:solidFill>
                  <a:srgbClr val="FFFFFF"/>
                </a:solidFill>
                <a:latin typeface="Libre Baskerville"/>
                <a:ea typeface="Libre Baskerville"/>
                <a:cs typeface="Libre Baskerville"/>
                <a:sym typeface="Libre Baskerville"/>
              </a:rPr>
              <a:t>V</a:t>
            </a:r>
            <a:r>
              <a:rPr b="1" lang="fr" sz="2850">
                <a:solidFill>
                  <a:srgbClr val="FFFFFF"/>
                </a:solidFill>
                <a:latin typeface="Libre Baskerville"/>
                <a:ea typeface="Libre Baskerville"/>
                <a:cs typeface="Libre Baskerville"/>
                <a:sym typeface="Libre Baskerville"/>
              </a:rPr>
              <a:t>os attentes </a:t>
            </a:r>
            <a:endParaRPr b="1" sz="2850">
              <a:solidFill>
                <a:srgbClr val="FFFFFF"/>
              </a:solidFill>
              <a:latin typeface="Libre Baskerville"/>
              <a:ea typeface="Libre Baskerville"/>
              <a:cs typeface="Libre Baskerville"/>
              <a:sym typeface="Libre Baskerville"/>
            </a:endParaRPr>
          </a:p>
        </p:txBody>
      </p:sp>
      <p:sp>
        <p:nvSpPr>
          <p:cNvPr id="74" name="Google Shape;74;p14"/>
          <p:cNvSpPr txBox="1"/>
          <p:nvPr/>
        </p:nvSpPr>
        <p:spPr>
          <a:xfrm>
            <a:off x="509000" y="1432150"/>
            <a:ext cx="159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FFFF"/>
                </a:solidFill>
                <a:latin typeface="Poppins Light"/>
                <a:ea typeface="Poppins Light"/>
                <a:cs typeface="Poppins Light"/>
                <a:sym typeface="Poppins Light"/>
              </a:rPr>
              <a:t>E-LEARNING</a:t>
            </a:r>
            <a:endParaRPr sz="900">
              <a:solidFill>
                <a:srgbClr val="FFFFFF"/>
              </a:solidFill>
              <a:latin typeface="Poppins Light"/>
              <a:ea typeface="Poppins Light"/>
              <a:cs typeface="Poppins Light"/>
              <a:sym typeface="Poppi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15" name="Shape 415"/>
        <p:cNvGrpSpPr/>
        <p:nvPr/>
      </p:nvGrpSpPr>
      <p:grpSpPr>
        <a:xfrm>
          <a:off x="0" y="0"/>
          <a:ext cx="0" cy="0"/>
          <a:chOff x="0" y="0"/>
          <a:chExt cx="0" cy="0"/>
        </a:xfrm>
      </p:grpSpPr>
      <p:sp>
        <p:nvSpPr>
          <p:cNvPr id="416" name="Google Shape;416;p32"/>
          <p:cNvSpPr/>
          <p:nvPr/>
        </p:nvSpPr>
        <p:spPr>
          <a:xfrm>
            <a:off x="0" y="5200"/>
            <a:ext cx="9144000" cy="5143500"/>
          </a:xfrm>
          <a:prstGeom prst="rect">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900">
              <a:solidFill>
                <a:schemeClr val="lt1"/>
              </a:solidFill>
              <a:latin typeface="Poppins"/>
              <a:ea typeface="Poppins"/>
              <a:cs typeface="Poppins"/>
              <a:sym typeface="Poppins"/>
            </a:endParaRPr>
          </a:p>
        </p:txBody>
      </p:sp>
      <p:pic>
        <p:nvPicPr>
          <p:cNvPr id="417" name="Google Shape;417;p32"/>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418" name="Google Shape;418;p32"/>
          <p:cNvSpPr txBox="1"/>
          <p:nvPr/>
        </p:nvSpPr>
        <p:spPr>
          <a:xfrm>
            <a:off x="2746950" y="361325"/>
            <a:ext cx="3650100" cy="6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850">
                <a:solidFill>
                  <a:srgbClr val="FFFFFF"/>
                </a:solidFill>
                <a:latin typeface="Libre Baskerville"/>
                <a:ea typeface="Libre Baskerville"/>
                <a:cs typeface="Libre Baskerville"/>
                <a:sym typeface="Libre Baskerville"/>
              </a:rPr>
              <a:t>Méthodologie</a:t>
            </a:r>
            <a:endParaRPr sz="100">
              <a:latin typeface="Libre Baskerville"/>
              <a:ea typeface="Libre Baskerville"/>
              <a:cs typeface="Libre Baskerville"/>
              <a:sym typeface="Libre Baskerville"/>
            </a:endParaRPr>
          </a:p>
        </p:txBody>
      </p:sp>
      <p:sp>
        <p:nvSpPr>
          <p:cNvPr id="419" name="Google Shape;419;p32"/>
          <p:cNvSpPr txBox="1"/>
          <p:nvPr/>
        </p:nvSpPr>
        <p:spPr>
          <a:xfrm>
            <a:off x="3773850" y="213400"/>
            <a:ext cx="1596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FFFFFF"/>
                </a:solidFill>
                <a:latin typeface="Poppins Light"/>
                <a:ea typeface="Poppins Light"/>
                <a:cs typeface="Poppins Light"/>
                <a:sym typeface="Poppins Light"/>
              </a:rPr>
              <a:t>INGÉNIERIE PÉDAGOGIQUE</a:t>
            </a:r>
            <a:endParaRPr sz="900">
              <a:solidFill>
                <a:srgbClr val="FFFFFF"/>
              </a:solidFill>
              <a:latin typeface="Poppins Light"/>
              <a:ea typeface="Poppins Light"/>
              <a:cs typeface="Poppins Light"/>
              <a:sym typeface="Poppins Light"/>
            </a:endParaRPr>
          </a:p>
        </p:txBody>
      </p:sp>
      <p:cxnSp>
        <p:nvCxnSpPr>
          <p:cNvPr id="420" name="Google Shape;420;p32"/>
          <p:cNvCxnSpPr/>
          <p:nvPr/>
        </p:nvCxnSpPr>
        <p:spPr>
          <a:xfrm>
            <a:off x="526950" y="2297850"/>
            <a:ext cx="8072400" cy="0"/>
          </a:xfrm>
          <a:prstGeom prst="straightConnector1">
            <a:avLst/>
          </a:prstGeom>
          <a:noFill/>
          <a:ln cap="flat" cmpd="sng" w="19050">
            <a:solidFill>
              <a:schemeClr val="lt1"/>
            </a:solidFill>
            <a:prstDash val="solid"/>
            <a:round/>
            <a:headEnd len="med" w="med" type="none"/>
            <a:tailEnd len="med" w="med" type="stealth"/>
          </a:ln>
        </p:spPr>
      </p:cxnSp>
      <p:grpSp>
        <p:nvGrpSpPr>
          <p:cNvPr id="421" name="Google Shape;421;p32"/>
          <p:cNvGrpSpPr/>
          <p:nvPr/>
        </p:nvGrpSpPr>
        <p:grpSpPr>
          <a:xfrm>
            <a:off x="221375" y="1025200"/>
            <a:ext cx="1460375" cy="3910550"/>
            <a:chOff x="449975" y="1025200"/>
            <a:chExt cx="1460375" cy="3910550"/>
          </a:xfrm>
        </p:grpSpPr>
        <p:grpSp>
          <p:nvGrpSpPr>
            <p:cNvPr id="422" name="Google Shape;422;p32"/>
            <p:cNvGrpSpPr/>
            <p:nvPr/>
          </p:nvGrpSpPr>
          <p:grpSpPr>
            <a:xfrm>
              <a:off x="449975" y="2109300"/>
              <a:ext cx="471600" cy="377100"/>
              <a:chOff x="449975" y="2741700"/>
              <a:chExt cx="471600" cy="377100"/>
            </a:xfrm>
          </p:grpSpPr>
          <p:sp>
            <p:nvSpPr>
              <p:cNvPr id="423" name="Google Shape;423;p32"/>
              <p:cNvSpPr/>
              <p:nvPr/>
            </p:nvSpPr>
            <p:spPr>
              <a:xfrm>
                <a:off x="545525" y="2790000"/>
                <a:ext cx="280500" cy="28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txBox="1"/>
              <p:nvPr/>
            </p:nvSpPr>
            <p:spPr>
              <a:xfrm>
                <a:off x="4499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2B5538"/>
                    </a:solidFill>
                    <a:latin typeface="Libre Baskerville"/>
                    <a:ea typeface="Libre Baskerville"/>
                    <a:cs typeface="Libre Baskerville"/>
                    <a:sym typeface="Libre Baskerville"/>
                  </a:rPr>
                  <a:t>1</a:t>
                </a:r>
                <a:endParaRPr sz="100">
                  <a:solidFill>
                    <a:srgbClr val="2B5538"/>
                  </a:solidFill>
                  <a:latin typeface="Libre Baskerville"/>
                  <a:ea typeface="Libre Baskerville"/>
                  <a:cs typeface="Libre Baskerville"/>
                  <a:sym typeface="Libre Baskerville"/>
                </a:endParaRPr>
              </a:p>
            </p:txBody>
          </p:sp>
        </p:grpSp>
        <p:sp>
          <p:nvSpPr>
            <p:cNvPr id="425" name="Google Shape;425;p32"/>
            <p:cNvSpPr txBox="1"/>
            <p:nvPr/>
          </p:nvSpPr>
          <p:spPr>
            <a:xfrm>
              <a:off x="603250" y="1025200"/>
              <a:ext cx="130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rgbClr val="F3966A"/>
                  </a:solidFill>
                  <a:latin typeface="Libre Baskerville"/>
                  <a:ea typeface="Libre Baskerville"/>
                  <a:cs typeface="Libre Baskerville"/>
                  <a:sym typeface="Libre Baskerville"/>
                </a:rPr>
                <a:t>Réunion de lancement et collecte de contenu</a:t>
              </a:r>
              <a:endParaRPr b="1" sz="900">
                <a:solidFill>
                  <a:srgbClr val="F3966A"/>
                </a:solidFill>
                <a:latin typeface="Libre Baskerville"/>
                <a:ea typeface="Libre Baskerville"/>
                <a:cs typeface="Libre Baskerville"/>
                <a:sym typeface="Libre Baskerville"/>
              </a:endParaRPr>
            </a:p>
          </p:txBody>
        </p:sp>
        <p:cxnSp>
          <p:nvCxnSpPr>
            <p:cNvPr id="426" name="Google Shape;426;p32"/>
            <p:cNvCxnSpPr/>
            <p:nvPr/>
          </p:nvCxnSpPr>
          <p:spPr>
            <a:xfrm rot="10800000">
              <a:off x="710200" y="1679725"/>
              <a:ext cx="0" cy="336600"/>
            </a:xfrm>
            <a:prstGeom prst="straightConnector1">
              <a:avLst/>
            </a:prstGeom>
            <a:noFill/>
            <a:ln cap="flat" cmpd="sng" w="28575">
              <a:solidFill>
                <a:srgbClr val="F3966A"/>
              </a:solidFill>
              <a:prstDash val="solid"/>
              <a:round/>
              <a:headEnd len="med" w="med" type="none"/>
              <a:tailEnd len="med" w="med" type="none"/>
            </a:ln>
          </p:spPr>
        </p:cxnSp>
        <p:sp>
          <p:nvSpPr>
            <p:cNvPr id="427" name="Google Shape;427;p32"/>
            <p:cNvSpPr txBox="1"/>
            <p:nvPr/>
          </p:nvSpPr>
          <p:spPr>
            <a:xfrm>
              <a:off x="603250" y="2742450"/>
              <a:ext cx="1230300" cy="219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Font typeface="Arial"/>
                <a:buNone/>
              </a:pPr>
              <a:r>
                <a:rPr i="1" lang="fr" sz="900">
                  <a:solidFill>
                    <a:schemeClr val="lt1"/>
                  </a:solidFill>
                  <a:latin typeface="Poppins"/>
                  <a:ea typeface="Poppins"/>
                  <a:cs typeface="Poppins"/>
                  <a:sym typeface="Poppins"/>
                </a:rPr>
                <a:t>Nous recueillons les éléments qui structurent le projet : objectifs, planning, budget, ressources </a:t>
              </a:r>
              <a:r>
                <a:rPr i="1" lang="fr" sz="900">
                  <a:solidFill>
                    <a:schemeClr val="lt1"/>
                  </a:solidFill>
                  <a:latin typeface="Poppins"/>
                  <a:ea typeface="Poppins"/>
                  <a:cs typeface="Poppins"/>
                  <a:sym typeface="Poppins"/>
                </a:rPr>
                <a:t>disponibles ainsi que le contenu à transmettre</a:t>
              </a:r>
              <a:endParaRPr i="1" sz="900">
                <a:solidFill>
                  <a:schemeClr val="lt1"/>
                </a:solidFill>
                <a:latin typeface="Poppins"/>
                <a:ea typeface="Poppins"/>
                <a:cs typeface="Poppins"/>
                <a:sym typeface="Poppins"/>
              </a:endParaRPr>
            </a:p>
            <a:p>
              <a:pPr indent="0" lvl="0" marL="0" rtl="0" algn="l">
                <a:spcBef>
                  <a:spcPts val="0"/>
                </a:spcBef>
                <a:spcAft>
                  <a:spcPts val="0"/>
                </a:spcAft>
                <a:buNone/>
              </a:pPr>
              <a:r>
                <a:t/>
              </a:r>
              <a:endParaRPr i="1" sz="900">
                <a:solidFill>
                  <a:schemeClr val="lt1"/>
                </a:solidFill>
                <a:latin typeface="Poppins"/>
                <a:ea typeface="Poppins"/>
                <a:cs typeface="Poppins"/>
                <a:sym typeface="Poppins"/>
              </a:endParaRPr>
            </a:p>
          </p:txBody>
        </p:sp>
        <p:cxnSp>
          <p:nvCxnSpPr>
            <p:cNvPr id="428" name="Google Shape;428;p32"/>
            <p:cNvCxnSpPr/>
            <p:nvPr/>
          </p:nvCxnSpPr>
          <p:spPr>
            <a:xfrm rot="10800000">
              <a:off x="685775" y="2526150"/>
              <a:ext cx="0" cy="216300"/>
            </a:xfrm>
            <a:prstGeom prst="straightConnector1">
              <a:avLst/>
            </a:prstGeom>
            <a:noFill/>
            <a:ln cap="flat" cmpd="sng" w="19050">
              <a:solidFill>
                <a:srgbClr val="F5F5F5"/>
              </a:solidFill>
              <a:prstDash val="solid"/>
              <a:round/>
              <a:headEnd len="med" w="med" type="none"/>
              <a:tailEnd len="med" w="med" type="none"/>
            </a:ln>
          </p:spPr>
        </p:cxnSp>
      </p:grpSp>
      <p:grpSp>
        <p:nvGrpSpPr>
          <p:cNvPr id="429" name="Google Shape;429;p32"/>
          <p:cNvGrpSpPr/>
          <p:nvPr/>
        </p:nvGrpSpPr>
        <p:grpSpPr>
          <a:xfrm>
            <a:off x="1621219" y="937800"/>
            <a:ext cx="1307231" cy="3166950"/>
            <a:chOff x="1984538" y="937800"/>
            <a:chExt cx="1307231" cy="3166950"/>
          </a:xfrm>
        </p:grpSpPr>
        <p:grpSp>
          <p:nvGrpSpPr>
            <p:cNvPr id="430" name="Google Shape;430;p32"/>
            <p:cNvGrpSpPr/>
            <p:nvPr/>
          </p:nvGrpSpPr>
          <p:grpSpPr>
            <a:xfrm>
              <a:off x="1984538" y="2109300"/>
              <a:ext cx="471600" cy="377100"/>
              <a:chOff x="449975" y="2741700"/>
              <a:chExt cx="471600" cy="377100"/>
            </a:xfrm>
          </p:grpSpPr>
          <p:sp>
            <p:nvSpPr>
              <p:cNvPr id="431" name="Google Shape;431;p32"/>
              <p:cNvSpPr/>
              <p:nvPr/>
            </p:nvSpPr>
            <p:spPr>
              <a:xfrm>
                <a:off x="545525" y="2790000"/>
                <a:ext cx="280500" cy="28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txBox="1"/>
              <p:nvPr/>
            </p:nvSpPr>
            <p:spPr>
              <a:xfrm>
                <a:off x="4499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2B5538"/>
                    </a:solidFill>
                    <a:latin typeface="Libre Baskerville"/>
                    <a:ea typeface="Libre Baskerville"/>
                    <a:cs typeface="Libre Baskerville"/>
                    <a:sym typeface="Libre Baskerville"/>
                  </a:rPr>
                  <a:t>2</a:t>
                </a:r>
                <a:endParaRPr sz="100">
                  <a:solidFill>
                    <a:srgbClr val="2B5538"/>
                  </a:solidFill>
                  <a:latin typeface="Libre Baskerville"/>
                  <a:ea typeface="Libre Baskerville"/>
                  <a:cs typeface="Libre Baskerville"/>
                  <a:sym typeface="Libre Baskerville"/>
                </a:endParaRPr>
              </a:p>
            </p:txBody>
          </p:sp>
        </p:grpSp>
        <p:sp>
          <p:nvSpPr>
            <p:cNvPr id="433" name="Google Shape;433;p32"/>
            <p:cNvSpPr txBox="1"/>
            <p:nvPr/>
          </p:nvSpPr>
          <p:spPr>
            <a:xfrm>
              <a:off x="2098969" y="937800"/>
              <a:ext cx="1151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rgbClr val="F3966A"/>
                  </a:solidFill>
                  <a:latin typeface="Libre Baskerville"/>
                  <a:ea typeface="Libre Baskerville"/>
                  <a:cs typeface="Libre Baskerville"/>
                  <a:sym typeface="Libre Baskerville"/>
                </a:rPr>
                <a:t>Conception générale et définition du style graphique</a:t>
              </a:r>
              <a:endParaRPr b="1" sz="900">
                <a:solidFill>
                  <a:srgbClr val="F3966A"/>
                </a:solidFill>
                <a:latin typeface="Libre Baskerville"/>
                <a:ea typeface="Libre Baskerville"/>
                <a:cs typeface="Libre Baskerville"/>
                <a:sym typeface="Libre Baskerville"/>
              </a:endParaRPr>
            </a:p>
          </p:txBody>
        </p:sp>
        <p:cxnSp>
          <p:nvCxnSpPr>
            <p:cNvPr id="434" name="Google Shape;434;p32"/>
            <p:cNvCxnSpPr/>
            <p:nvPr/>
          </p:nvCxnSpPr>
          <p:spPr>
            <a:xfrm rot="10800000">
              <a:off x="2204650" y="1679725"/>
              <a:ext cx="0" cy="336600"/>
            </a:xfrm>
            <a:prstGeom prst="straightConnector1">
              <a:avLst/>
            </a:prstGeom>
            <a:noFill/>
            <a:ln cap="flat" cmpd="sng" w="28575">
              <a:solidFill>
                <a:srgbClr val="F3966A"/>
              </a:solidFill>
              <a:prstDash val="solid"/>
              <a:round/>
              <a:headEnd len="med" w="med" type="none"/>
              <a:tailEnd len="med" w="med" type="none"/>
            </a:ln>
          </p:spPr>
        </p:cxnSp>
        <p:sp>
          <p:nvSpPr>
            <p:cNvPr id="435" name="Google Shape;435;p32"/>
            <p:cNvSpPr txBox="1"/>
            <p:nvPr/>
          </p:nvSpPr>
          <p:spPr>
            <a:xfrm>
              <a:off x="2098968" y="2742450"/>
              <a:ext cx="1192800" cy="13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fr" sz="900">
                  <a:solidFill>
                    <a:schemeClr val="lt1"/>
                  </a:solidFill>
                  <a:latin typeface="Poppins"/>
                  <a:ea typeface="Poppins"/>
                  <a:cs typeface="Poppins"/>
                  <a:sym typeface="Poppins"/>
                </a:rPr>
                <a:t>Nous concevons l’architecture du module et définissons la progression pédagogique </a:t>
              </a:r>
              <a:endParaRPr i="1" sz="900">
                <a:solidFill>
                  <a:schemeClr val="lt1"/>
                </a:solidFill>
                <a:latin typeface="Poppins"/>
                <a:ea typeface="Poppins"/>
                <a:cs typeface="Poppins"/>
                <a:sym typeface="Poppins"/>
              </a:endParaRPr>
            </a:p>
          </p:txBody>
        </p:sp>
        <p:cxnSp>
          <p:nvCxnSpPr>
            <p:cNvPr id="436" name="Google Shape;436;p32"/>
            <p:cNvCxnSpPr/>
            <p:nvPr/>
          </p:nvCxnSpPr>
          <p:spPr>
            <a:xfrm rot="10800000">
              <a:off x="2181500" y="2526150"/>
              <a:ext cx="0" cy="216300"/>
            </a:xfrm>
            <a:prstGeom prst="straightConnector1">
              <a:avLst/>
            </a:prstGeom>
            <a:noFill/>
            <a:ln cap="flat" cmpd="sng" w="19050">
              <a:solidFill>
                <a:srgbClr val="F5F5F5"/>
              </a:solidFill>
              <a:prstDash val="solid"/>
              <a:round/>
              <a:headEnd len="med" w="med" type="none"/>
              <a:tailEnd len="med" w="med" type="none"/>
            </a:ln>
          </p:spPr>
        </p:cxnSp>
      </p:grpSp>
      <p:grpSp>
        <p:nvGrpSpPr>
          <p:cNvPr id="437" name="Google Shape;437;p32"/>
          <p:cNvGrpSpPr/>
          <p:nvPr/>
        </p:nvGrpSpPr>
        <p:grpSpPr>
          <a:xfrm>
            <a:off x="3025825" y="1022750"/>
            <a:ext cx="1480800" cy="3082000"/>
            <a:chOff x="2380500" y="1479950"/>
            <a:chExt cx="1480800" cy="3082000"/>
          </a:xfrm>
        </p:grpSpPr>
        <p:grpSp>
          <p:nvGrpSpPr>
            <p:cNvPr id="438" name="Google Shape;438;p32"/>
            <p:cNvGrpSpPr/>
            <p:nvPr/>
          </p:nvGrpSpPr>
          <p:grpSpPr>
            <a:xfrm>
              <a:off x="2380500" y="2566500"/>
              <a:ext cx="471600" cy="377100"/>
              <a:chOff x="68975" y="2741700"/>
              <a:chExt cx="471600" cy="377100"/>
            </a:xfrm>
          </p:grpSpPr>
          <p:sp>
            <p:nvSpPr>
              <p:cNvPr id="439" name="Google Shape;439;p32"/>
              <p:cNvSpPr/>
              <p:nvPr/>
            </p:nvSpPr>
            <p:spPr>
              <a:xfrm>
                <a:off x="164525" y="2790000"/>
                <a:ext cx="280500" cy="28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txBox="1"/>
              <p:nvPr/>
            </p:nvSpPr>
            <p:spPr>
              <a:xfrm>
                <a:off x="689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2B5538"/>
                    </a:solidFill>
                    <a:latin typeface="Libre Baskerville"/>
                    <a:ea typeface="Libre Baskerville"/>
                    <a:cs typeface="Libre Baskerville"/>
                    <a:sym typeface="Libre Baskerville"/>
                  </a:rPr>
                  <a:t>3</a:t>
                </a:r>
                <a:endParaRPr sz="100">
                  <a:solidFill>
                    <a:srgbClr val="2B5538"/>
                  </a:solidFill>
                  <a:latin typeface="Libre Baskerville"/>
                  <a:ea typeface="Libre Baskerville"/>
                  <a:cs typeface="Libre Baskerville"/>
                  <a:sym typeface="Libre Baskerville"/>
                </a:endParaRPr>
              </a:p>
            </p:txBody>
          </p:sp>
        </p:grpSp>
        <p:sp>
          <p:nvSpPr>
            <p:cNvPr id="441" name="Google Shape;441;p32"/>
            <p:cNvSpPr txBox="1"/>
            <p:nvPr/>
          </p:nvSpPr>
          <p:spPr>
            <a:xfrm>
              <a:off x="2516076" y="1479950"/>
              <a:ext cx="1307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rgbClr val="F3966A"/>
                  </a:solidFill>
                  <a:latin typeface="Libre Baskerville"/>
                  <a:ea typeface="Libre Baskerville"/>
                  <a:cs typeface="Libre Baskerville"/>
                  <a:sym typeface="Libre Baskerville"/>
                </a:rPr>
                <a:t>Conception détaillée des contenus</a:t>
              </a:r>
              <a:endParaRPr sz="900">
                <a:solidFill>
                  <a:srgbClr val="F3966A"/>
                </a:solidFill>
                <a:latin typeface="Libre Baskerville"/>
                <a:ea typeface="Libre Baskerville"/>
                <a:cs typeface="Libre Baskerville"/>
                <a:sym typeface="Libre Baskerville"/>
              </a:endParaRPr>
            </a:p>
          </p:txBody>
        </p:sp>
        <p:cxnSp>
          <p:nvCxnSpPr>
            <p:cNvPr id="442" name="Google Shape;442;p32"/>
            <p:cNvCxnSpPr/>
            <p:nvPr/>
          </p:nvCxnSpPr>
          <p:spPr>
            <a:xfrm rot="10800000">
              <a:off x="2671325" y="2118275"/>
              <a:ext cx="0" cy="336600"/>
            </a:xfrm>
            <a:prstGeom prst="straightConnector1">
              <a:avLst/>
            </a:prstGeom>
            <a:noFill/>
            <a:ln cap="flat" cmpd="sng" w="28575">
              <a:solidFill>
                <a:srgbClr val="F3966A"/>
              </a:solidFill>
              <a:prstDash val="solid"/>
              <a:round/>
              <a:headEnd len="med" w="med" type="none"/>
              <a:tailEnd len="med" w="med" type="none"/>
            </a:ln>
          </p:spPr>
        </p:cxnSp>
        <p:sp>
          <p:nvSpPr>
            <p:cNvPr id="443" name="Google Shape;443;p32"/>
            <p:cNvSpPr txBox="1"/>
            <p:nvPr/>
          </p:nvSpPr>
          <p:spPr>
            <a:xfrm>
              <a:off x="2456100" y="3199650"/>
              <a:ext cx="1405200" cy="13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Font typeface="Arial"/>
                <a:buNone/>
              </a:pPr>
              <a:r>
                <a:rPr i="1" lang="fr" sz="900">
                  <a:solidFill>
                    <a:schemeClr val="lt1"/>
                  </a:solidFill>
                  <a:latin typeface="Poppins"/>
                  <a:ea typeface="Poppins"/>
                  <a:cs typeface="Poppins"/>
                  <a:sym typeface="Poppins"/>
                </a:rPr>
                <a:t>Nous rédigeons </a:t>
              </a:r>
              <a:endParaRPr i="1" sz="900">
                <a:solidFill>
                  <a:schemeClr val="lt1"/>
                </a:solidFill>
                <a:latin typeface="Poppins"/>
                <a:ea typeface="Poppins"/>
                <a:cs typeface="Poppins"/>
                <a:sym typeface="Poppins"/>
              </a:endParaRPr>
            </a:p>
            <a:p>
              <a:pPr indent="0" lvl="0" marL="0" rtl="0" algn="l">
                <a:lnSpc>
                  <a:spcPct val="150000"/>
                </a:lnSpc>
                <a:spcBef>
                  <a:spcPts val="0"/>
                </a:spcBef>
                <a:spcAft>
                  <a:spcPts val="0"/>
                </a:spcAft>
                <a:buClr>
                  <a:schemeClr val="dk1"/>
                </a:buClr>
                <a:buFont typeface="Arial"/>
                <a:buNone/>
              </a:pPr>
              <a:r>
                <a:rPr i="1" lang="fr" sz="900">
                  <a:solidFill>
                    <a:schemeClr val="lt1"/>
                  </a:solidFill>
                  <a:latin typeface="Poppins"/>
                  <a:ea typeface="Poppins"/>
                  <a:cs typeface="Poppins"/>
                  <a:sym typeface="Poppins"/>
                </a:rPr>
                <a:t>les contenus des activités et des différents grains pédagogiques</a:t>
              </a:r>
              <a:endParaRPr i="1" sz="900">
                <a:solidFill>
                  <a:schemeClr val="lt1"/>
                </a:solidFill>
                <a:latin typeface="Poppins"/>
                <a:ea typeface="Poppins"/>
                <a:cs typeface="Poppins"/>
                <a:sym typeface="Poppins"/>
              </a:endParaRPr>
            </a:p>
            <a:p>
              <a:pPr indent="0" lvl="0" marL="0" rtl="0" algn="l">
                <a:spcBef>
                  <a:spcPts val="0"/>
                </a:spcBef>
                <a:spcAft>
                  <a:spcPts val="0"/>
                </a:spcAft>
                <a:buNone/>
              </a:pPr>
              <a:r>
                <a:t/>
              </a:r>
              <a:endParaRPr i="1" sz="900">
                <a:solidFill>
                  <a:schemeClr val="lt1"/>
                </a:solidFill>
                <a:latin typeface="Poppins"/>
                <a:ea typeface="Poppins"/>
                <a:cs typeface="Poppins"/>
                <a:sym typeface="Poppins"/>
              </a:endParaRPr>
            </a:p>
          </p:txBody>
        </p:sp>
        <p:cxnSp>
          <p:nvCxnSpPr>
            <p:cNvPr id="444" name="Google Shape;444;p32"/>
            <p:cNvCxnSpPr/>
            <p:nvPr/>
          </p:nvCxnSpPr>
          <p:spPr>
            <a:xfrm rot="10800000">
              <a:off x="2614825" y="2983350"/>
              <a:ext cx="0" cy="216300"/>
            </a:xfrm>
            <a:prstGeom prst="straightConnector1">
              <a:avLst/>
            </a:prstGeom>
            <a:noFill/>
            <a:ln cap="flat" cmpd="sng" w="19050">
              <a:solidFill>
                <a:srgbClr val="F5F5F5"/>
              </a:solidFill>
              <a:prstDash val="solid"/>
              <a:round/>
              <a:headEnd len="med" w="med" type="none"/>
              <a:tailEnd len="med" w="med" type="none"/>
            </a:ln>
          </p:spPr>
        </p:cxnSp>
      </p:grpSp>
      <p:grpSp>
        <p:nvGrpSpPr>
          <p:cNvPr id="445" name="Google Shape;445;p32"/>
          <p:cNvGrpSpPr/>
          <p:nvPr/>
        </p:nvGrpSpPr>
        <p:grpSpPr>
          <a:xfrm>
            <a:off x="4430431" y="1011425"/>
            <a:ext cx="1496444" cy="2885425"/>
            <a:chOff x="4374463" y="1468625"/>
            <a:chExt cx="1496444" cy="2885425"/>
          </a:xfrm>
        </p:grpSpPr>
        <p:grpSp>
          <p:nvGrpSpPr>
            <p:cNvPr id="446" name="Google Shape;446;p32"/>
            <p:cNvGrpSpPr/>
            <p:nvPr/>
          </p:nvGrpSpPr>
          <p:grpSpPr>
            <a:xfrm>
              <a:off x="4374463" y="2566500"/>
              <a:ext cx="471600" cy="377100"/>
              <a:chOff x="-464425" y="2741700"/>
              <a:chExt cx="471600" cy="377100"/>
            </a:xfrm>
          </p:grpSpPr>
          <p:sp>
            <p:nvSpPr>
              <p:cNvPr id="447" name="Google Shape;447;p32"/>
              <p:cNvSpPr/>
              <p:nvPr/>
            </p:nvSpPr>
            <p:spPr>
              <a:xfrm>
                <a:off x="-368875" y="2790000"/>
                <a:ext cx="280500" cy="28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txBox="1"/>
              <p:nvPr/>
            </p:nvSpPr>
            <p:spPr>
              <a:xfrm>
                <a:off x="-46442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2B5538"/>
                    </a:solidFill>
                    <a:latin typeface="Libre Baskerville"/>
                    <a:ea typeface="Libre Baskerville"/>
                    <a:cs typeface="Libre Baskerville"/>
                    <a:sym typeface="Libre Baskerville"/>
                  </a:rPr>
                  <a:t>4</a:t>
                </a:r>
                <a:endParaRPr sz="100">
                  <a:solidFill>
                    <a:srgbClr val="2B5538"/>
                  </a:solidFill>
                  <a:latin typeface="Libre Baskerville"/>
                  <a:ea typeface="Libre Baskerville"/>
                  <a:cs typeface="Libre Baskerville"/>
                  <a:sym typeface="Libre Baskerville"/>
                </a:endParaRPr>
              </a:p>
            </p:txBody>
          </p:sp>
        </p:grpSp>
        <p:sp>
          <p:nvSpPr>
            <p:cNvPr id="449" name="Google Shape;449;p32"/>
            <p:cNvSpPr txBox="1"/>
            <p:nvPr/>
          </p:nvSpPr>
          <p:spPr>
            <a:xfrm>
              <a:off x="4411857" y="1468625"/>
              <a:ext cx="119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rgbClr val="F3966A"/>
                  </a:solidFill>
                  <a:latin typeface="Libre Baskerville"/>
                  <a:ea typeface="Libre Baskerville"/>
                  <a:cs typeface="Libre Baskerville"/>
                  <a:sym typeface="Libre Baskerville"/>
                </a:rPr>
                <a:t>Traduction </a:t>
              </a:r>
              <a:endParaRPr b="1" sz="900">
                <a:solidFill>
                  <a:srgbClr val="F3966A"/>
                </a:solidFill>
                <a:latin typeface="Libre Baskerville"/>
                <a:ea typeface="Libre Baskerville"/>
                <a:cs typeface="Libre Baskerville"/>
                <a:sym typeface="Libre Baskerville"/>
              </a:endParaRPr>
            </a:p>
            <a:p>
              <a:pPr indent="0" lvl="0" marL="0" rtl="0" algn="l">
                <a:spcBef>
                  <a:spcPts val="0"/>
                </a:spcBef>
                <a:spcAft>
                  <a:spcPts val="0"/>
                </a:spcAft>
                <a:buNone/>
              </a:pPr>
              <a:r>
                <a:rPr b="1" lang="fr" sz="900">
                  <a:solidFill>
                    <a:srgbClr val="F3966A"/>
                  </a:solidFill>
                  <a:latin typeface="Libre Baskerville"/>
                  <a:ea typeface="Libre Baskerville"/>
                  <a:cs typeface="Libre Baskerville"/>
                  <a:sym typeface="Libre Baskerville"/>
                </a:rPr>
                <a:t>des activités</a:t>
              </a:r>
              <a:endParaRPr b="1" sz="900">
                <a:solidFill>
                  <a:srgbClr val="F3966A"/>
                </a:solidFill>
                <a:latin typeface="Libre Baskerville"/>
                <a:ea typeface="Libre Baskerville"/>
                <a:cs typeface="Libre Baskerville"/>
                <a:sym typeface="Libre Baskerville"/>
              </a:endParaRPr>
            </a:p>
          </p:txBody>
        </p:sp>
        <p:cxnSp>
          <p:nvCxnSpPr>
            <p:cNvPr id="450" name="Google Shape;450;p32"/>
            <p:cNvCxnSpPr/>
            <p:nvPr/>
          </p:nvCxnSpPr>
          <p:spPr>
            <a:xfrm rot="10800000">
              <a:off x="4518800" y="2136925"/>
              <a:ext cx="0" cy="336600"/>
            </a:xfrm>
            <a:prstGeom prst="straightConnector1">
              <a:avLst/>
            </a:prstGeom>
            <a:noFill/>
            <a:ln cap="flat" cmpd="sng" w="28575">
              <a:solidFill>
                <a:srgbClr val="F3966A"/>
              </a:solidFill>
              <a:prstDash val="solid"/>
              <a:round/>
              <a:headEnd len="med" w="med" type="none"/>
              <a:tailEnd len="med" w="med" type="none"/>
            </a:ln>
          </p:spPr>
        </p:cxnSp>
        <p:cxnSp>
          <p:nvCxnSpPr>
            <p:cNvPr id="451" name="Google Shape;451;p32"/>
            <p:cNvCxnSpPr/>
            <p:nvPr/>
          </p:nvCxnSpPr>
          <p:spPr>
            <a:xfrm rot="10800000">
              <a:off x="5264338" y="2675225"/>
              <a:ext cx="0" cy="216300"/>
            </a:xfrm>
            <a:prstGeom prst="straightConnector1">
              <a:avLst/>
            </a:prstGeom>
            <a:noFill/>
            <a:ln cap="flat" cmpd="sng" w="19050">
              <a:solidFill>
                <a:srgbClr val="F5F5F5"/>
              </a:solidFill>
              <a:prstDash val="solid"/>
              <a:round/>
              <a:headEnd len="med" w="med" type="none"/>
              <a:tailEnd len="med" w="med" type="none"/>
            </a:ln>
          </p:spPr>
        </p:cxnSp>
        <p:sp>
          <p:nvSpPr>
            <p:cNvPr id="452" name="Google Shape;452;p32"/>
            <p:cNvSpPr txBox="1"/>
            <p:nvPr/>
          </p:nvSpPr>
          <p:spPr>
            <a:xfrm>
              <a:off x="4668088" y="2430700"/>
              <a:ext cx="11925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700">
                  <a:solidFill>
                    <a:schemeClr val="lt1"/>
                  </a:solidFill>
                  <a:latin typeface="Poppins"/>
                  <a:ea typeface="Poppins"/>
                  <a:cs typeface="Poppins"/>
                  <a:sym typeface="Poppins"/>
                </a:rPr>
                <a:t>Validation client</a:t>
              </a:r>
              <a:endParaRPr sz="700">
                <a:solidFill>
                  <a:schemeClr val="lt1"/>
                </a:solidFill>
                <a:latin typeface="Poppins"/>
                <a:ea typeface="Poppins"/>
                <a:cs typeface="Poppins"/>
                <a:sym typeface="Poppins"/>
              </a:endParaRPr>
            </a:p>
          </p:txBody>
        </p:sp>
        <p:pic>
          <p:nvPicPr>
            <p:cNvPr id="453" name="Google Shape;453;p32"/>
            <p:cNvPicPr preferRelativeResize="0"/>
            <p:nvPr/>
          </p:nvPicPr>
          <p:blipFill>
            <a:blip r:embed="rId4">
              <a:alphaModFix/>
            </a:blip>
            <a:stretch>
              <a:fillRect/>
            </a:stretch>
          </p:blipFill>
          <p:spPr>
            <a:xfrm>
              <a:off x="5156188" y="2273263"/>
              <a:ext cx="216300" cy="216300"/>
            </a:xfrm>
            <a:prstGeom prst="rect">
              <a:avLst/>
            </a:prstGeom>
            <a:noFill/>
            <a:ln>
              <a:noFill/>
            </a:ln>
          </p:spPr>
        </p:pic>
        <p:sp>
          <p:nvSpPr>
            <p:cNvPr id="454" name="Google Shape;454;p32"/>
            <p:cNvSpPr txBox="1"/>
            <p:nvPr/>
          </p:nvSpPr>
          <p:spPr>
            <a:xfrm>
              <a:off x="4455806" y="3199650"/>
              <a:ext cx="14151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Font typeface="Arial"/>
                <a:buNone/>
              </a:pPr>
              <a:r>
                <a:rPr i="1" lang="fr" sz="900">
                  <a:solidFill>
                    <a:schemeClr val="lt1"/>
                  </a:solidFill>
                  <a:latin typeface="Poppins"/>
                  <a:ea typeface="Poppins"/>
                  <a:cs typeface="Poppins"/>
                  <a:sym typeface="Poppins"/>
                </a:rPr>
                <a:t>Une fois validés les contenus rédigés en français seront traduits en anglais</a:t>
              </a:r>
              <a:endParaRPr i="1" sz="800">
                <a:solidFill>
                  <a:schemeClr val="lt1"/>
                </a:solidFill>
                <a:latin typeface="Poppins"/>
                <a:ea typeface="Poppins"/>
                <a:cs typeface="Poppins"/>
                <a:sym typeface="Poppins"/>
              </a:endParaRPr>
            </a:p>
            <a:p>
              <a:pPr indent="0" lvl="0" marL="0" rtl="0" algn="l">
                <a:spcBef>
                  <a:spcPts val="0"/>
                </a:spcBef>
                <a:spcAft>
                  <a:spcPts val="0"/>
                </a:spcAft>
                <a:buNone/>
              </a:pPr>
              <a:r>
                <a:t/>
              </a:r>
              <a:endParaRPr i="1" sz="900">
                <a:solidFill>
                  <a:schemeClr val="lt1"/>
                </a:solidFill>
                <a:latin typeface="Poppins"/>
                <a:ea typeface="Poppins"/>
                <a:cs typeface="Poppins"/>
                <a:sym typeface="Poppins"/>
              </a:endParaRPr>
            </a:p>
          </p:txBody>
        </p:sp>
        <p:cxnSp>
          <p:nvCxnSpPr>
            <p:cNvPr id="455" name="Google Shape;455;p32"/>
            <p:cNvCxnSpPr/>
            <p:nvPr/>
          </p:nvCxnSpPr>
          <p:spPr>
            <a:xfrm rot="10800000">
              <a:off x="4538325" y="2983350"/>
              <a:ext cx="0" cy="216300"/>
            </a:xfrm>
            <a:prstGeom prst="straightConnector1">
              <a:avLst/>
            </a:prstGeom>
            <a:noFill/>
            <a:ln cap="flat" cmpd="sng" w="19050">
              <a:solidFill>
                <a:srgbClr val="F5F5F5"/>
              </a:solidFill>
              <a:prstDash val="solid"/>
              <a:round/>
              <a:headEnd len="med" w="med" type="none"/>
              <a:tailEnd len="med" w="med" type="none"/>
            </a:ln>
          </p:spPr>
        </p:cxnSp>
      </p:grpSp>
      <p:grpSp>
        <p:nvGrpSpPr>
          <p:cNvPr id="456" name="Google Shape;456;p32"/>
          <p:cNvGrpSpPr/>
          <p:nvPr/>
        </p:nvGrpSpPr>
        <p:grpSpPr>
          <a:xfrm>
            <a:off x="7054225" y="1084625"/>
            <a:ext cx="1415175" cy="2812225"/>
            <a:chOff x="7282825" y="1084625"/>
            <a:chExt cx="1415175" cy="2812225"/>
          </a:xfrm>
        </p:grpSpPr>
        <p:grpSp>
          <p:nvGrpSpPr>
            <p:cNvPr id="457" name="Google Shape;457;p32"/>
            <p:cNvGrpSpPr/>
            <p:nvPr/>
          </p:nvGrpSpPr>
          <p:grpSpPr>
            <a:xfrm>
              <a:off x="7282825" y="2109300"/>
              <a:ext cx="471600" cy="377100"/>
              <a:chOff x="449975" y="2741700"/>
              <a:chExt cx="471600" cy="377100"/>
            </a:xfrm>
          </p:grpSpPr>
          <p:sp>
            <p:nvSpPr>
              <p:cNvPr id="458" name="Google Shape;458;p32"/>
              <p:cNvSpPr/>
              <p:nvPr/>
            </p:nvSpPr>
            <p:spPr>
              <a:xfrm>
                <a:off x="545525" y="2790000"/>
                <a:ext cx="280500" cy="28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txBox="1"/>
              <p:nvPr/>
            </p:nvSpPr>
            <p:spPr>
              <a:xfrm>
                <a:off x="4499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2B5538"/>
                    </a:solidFill>
                    <a:latin typeface="Libre Baskerville"/>
                    <a:ea typeface="Libre Baskerville"/>
                    <a:cs typeface="Libre Baskerville"/>
                    <a:sym typeface="Libre Baskerville"/>
                  </a:rPr>
                  <a:t>6</a:t>
                </a:r>
                <a:endParaRPr sz="100">
                  <a:solidFill>
                    <a:srgbClr val="2B5538"/>
                  </a:solidFill>
                  <a:latin typeface="Libre Baskerville"/>
                  <a:ea typeface="Libre Baskerville"/>
                  <a:cs typeface="Libre Baskerville"/>
                  <a:sym typeface="Libre Baskerville"/>
                </a:endParaRPr>
              </a:p>
            </p:txBody>
          </p:sp>
        </p:grpSp>
        <p:sp>
          <p:nvSpPr>
            <p:cNvPr id="460" name="Google Shape;460;p32"/>
            <p:cNvSpPr txBox="1"/>
            <p:nvPr/>
          </p:nvSpPr>
          <p:spPr>
            <a:xfrm>
              <a:off x="7396625" y="1084625"/>
              <a:ext cx="125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rgbClr val="F3966A"/>
                  </a:solidFill>
                  <a:latin typeface="Libre Baskerville"/>
                  <a:ea typeface="Libre Baskerville"/>
                  <a:cs typeface="Libre Baskerville"/>
                  <a:sym typeface="Libre Baskerville"/>
                </a:rPr>
                <a:t>Conception technique </a:t>
              </a:r>
              <a:endParaRPr b="1" sz="900">
                <a:solidFill>
                  <a:srgbClr val="F3966A"/>
                </a:solidFill>
                <a:latin typeface="Libre Baskerville"/>
                <a:ea typeface="Libre Baskerville"/>
                <a:cs typeface="Libre Baskerville"/>
                <a:sym typeface="Libre Baskerville"/>
              </a:endParaRPr>
            </a:p>
          </p:txBody>
        </p:sp>
        <p:cxnSp>
          <p:nvCxnSpPr>
            <p:cNvPr id="461" name="Google Shape;461;p32"/>
            <p:cNvCxnSpPr/>
            <p:nvPr/>
          </p:nvCxnSpPr>
          <p:spPr>
            <a:xfrm rot="10800000">
              <a:off x="7503575" y="1679725"/>
              <a:ext cx="0" cy="336600"/>
            </a:xfrm>
            <a:prstGeom prst="straightConnector1">
              <a:avLst/>
            </a:prstGeom>
            <a:noFill/>
            <a:ln cap="flat" cmpd="sng" w="28575">
              <a:solidFill>
                <a:srgbClr val="F3966A"/>
              </a:solidFill>
              <a:prstDash val="solid"/>
              <a:round/>
              <a:headEnd len="med" w="med" type="none"/>
              <a:tailEnd len="med" w="med" type="none"/>
            </a:ln>
          </p:spPr>
        </p:cxnSp>
        <p:sp>
          <p:nvSpPr>
            <p:cNvPr id="462" name="Google Shape;462;p32"/>
            <p:cNvSpPr txBox="1"/>
            <p:nvPr/>
          </p:nvSpPr>
          <p:spPr>
            <a:xfrm>
              <a:off x="7446100" y="2742450"/>
              <a:ext cx="12519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Font typeface="Arial"/>
                <a:buNone/>
              </a:pPr>
              <a:r>
                <a:rPr i="1" lang="fr" sz="900">
                  <a:solidFill>
                    <a:schemeClr val="lt1"/>
                  </a:solidFill>
                  <a:latin typeface="Poppins"/>
                  <a:ea typeface="Poppins"/>
                  <a:cs typeface="Poppins"/>
                  <a:sym typeface="Poppins"/>
                </a:rPr>
                <a:t>Nous réalisons la conception technique du module sur storyline</a:t>
              </a:r>
              <a:endParaRPr i="1" sz="900">
                <a:solidFill>
                  <a:schemeClr val="lt1"/>
                </a:solidFill>
                <a:latin typeface="Poppins"/>
                <a:ea typeface="Poppins"/>
                <a:cs typeface="Poppins"/>
                <a:sym typeface="Poppins"/>
              </a:endParaRPr>
            </a:p>
          </p:txBody>
        </p:sp>
        <p:cxnSp>
          <p:nvCxnSpPr>
            <p:cNvPr id="463" name="Google Shape;463;p32"/>
            <p:cNvCxnSpPr/>
            <p:nvPr/>
          </p:nvCxnSpPr>
          <p:spPr>
            <a:xfrm rot="10800000">
              <a:off x="7528625" y="2526150"/>
              <a:ext cx="0" cy="216300"/>
            </a:xfrm>
            <a:prstGeom prst="straightConnector1">
              <a:avLst/>
            </a:prstGeom>
            <a:noFill/>
            <a:ln cap="flat" cmpd="sng" w="19050">
              <a:solidFill>
                <a:srgbClr val="F5F5F5"/>
              </a:solidFill>
              <a:prstDash val="solid"/>
              <a:round/>
              <a:headEnd len="med" w="med" type="none"/>
              <a:tailEnd len="med" w="med" type="none"/>
            </a:ln>
          </p:spPr>
        </p:cxnSp>
      </p:grpSp>
      <p:grpSp>
        <p:nvGrpSpPr>
          <p:cNvPr id="464" name="Google Shape;464;p32"/>
          <p:cNvGrpSpPr/>
          <p:nvPr/>
        </p:nvGrpSpPr>
        <p:grpSpPr>
          <a:xfrm>
            <a:off x="2057056" y="1816063"/>
            <a:ext cx="1192500" cy="618263"/>
            <a:chOff x="5430088" y="2273263"/>
            <a:chExt cx="1192500" cy="618263"/>
          </a:xfrm>
        </p:grpSpPr>
        <p:cxnSp>
          <p:nvCxnSpPr>
            <p:cNvPr id="465" name="Google Shape;465;p32"/>
            <p:cNvCxnSpPr/>
            <p:nvPr/>
          </p:nvCxnSpPr>
          <p:spPr>
            <a:xfrm rot="10800000">
              <a:off x="6026338" y="2675225"/>
              <a:ext cx="0" cy="216300"/>
            </a:xfrm>
            <a:prstGeom prst="straightConnector1">
              <a:avLst/>
            </a:prstGeom>
            <a:noFill/>
            <a:ln cap="flat" cmpd="sng" w="19050">
              <a:solidFill>
                <a:srgbClr val="F5F5F5"/>
              </a:solidFill>
              <a:prstDash val="solid"/>
              <a:round/>
              <a:headEnd len="med" w="med" type="none"/>
              <a:tailEnd len="med" w="med" type="none"/>
            </a:ln>
          </p:spPr>
        </p:cxnSp>
        <p:sp>
          <p:nvSpPr>
            <p:cNvPr id="466" name="Google Shape;466;p32"/>
            <p:cNvSpPr txBox="1"/>
            <p:nvPr/>
          </p:nvSpPr>
          <p:spPr>
            <a:xfrm>
              <a:off x="5430088" y="2430700"/>
              <a:ext cx="11925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700">
                  <a:solidFill>
                    <a:schemeClr val="lt1"/>
                  </a:solidFill>
                  <a:latin typeface="Poppins"/>
                  <a:ea typeface="Poppins"/>
                  <a:cs typeface="Poppins"/>
                  <a:sym typeface="Poppins"/>
                </a:rPr>
                <a:t>Validation client</a:t>
              </a:r>
              <a:endParaRPr sz="700">
                <a:solidFill>
                  <a:schemeClr val="lt1"/>
                </a:solidFill>
                <a:latin typeface="Poppins"/>
                <a:ea typeface="Poppins"/>
                <a:cs typeface="Poppins"/>
                <a:sym typeface="Poppins"/>
              </a:endParaRPr>
            </a:p>
          </p:txBody>
        </p:sp>
        <p:pic>
          <p:nvPicPr>
            <p:cNvPr id="467" name="Google Shape;467;p32"/>
            <p:cNvPicPr preferRelativeResize="0"/>
            <p:nvPr/>
          </p:nvPicPr>
          <p:blipFill>
            <a:blip r:embed="rId4">
              <a:alphaModFix/>
            </a:blip>
            <a:stretch>
              <a:fillRect/>
            </a:stretch>
          </p:blipFill>
          <p:spPr>
            <a:xfrm>
              <a:off x="5918188" y="2273263"/>
              <a:ext cx="216300" cy="216300"/>
            </a:xfrm>
            <a:prstGeom prst="rect">
              <a:avLst/>
            </a:prstGeom>
            <a:noFill/>
            <a:ln>
              <a:noFill/>
            </a:ln>
          </p:spPr>
        </p:pic>
      </p:grpSp>
      <p:grpSp>
        <p:nvGrpSpPr>
          <p:cNvPr id="468" name="Google Shape;468;p32"/>
          <p:cNvGrpSpPr/>
          <p:nvPr/>
        </p:nvGrpSpPr>
        <p:grpSpPr>
          <a:xfrm>
            <a:off x="3352456" y="1816063"/>
            <a:ext cx="1192500" cy="618263"/>
            <a:chOff x="5658688" y="2273263"/>
            <a:chExt cx="1192500" cy="618263"/>
          </a:xfrm>
        </p:grpSpPr>
        <p:cxnSp>
          <p:nvCxnSpPr>
            <p:cNvPr id="469" name="Google Shape;469;p32"/>
            <p:cNvCxnSpPr/>
            <p:nvPr/>
          </p:nvCxnSpPr>
          <p:spPr>
            <a:xfrm rot="10800000">
              <a:off x="6254938" y="2675225"/>
              <a:ext cx="0" cy="216300"/>
            </a:xfrm>
            <a:prstGeom prst="straightConnector1">
              <a:avLst/>
            </a:prstGeom>
            <a:noFill/>
            <a:ln cap="flat" cmpd="sng" w="19050">
              <a:solidFill>
                <a:srgbClr val="F5F5F5"/>
              </a:solidFill>
              <a:prstDash val="solid"/>
              <a:round/>
              <a:headEnd len="med" w="med" type="none"/>
              <a:tailEnd len="med" w="med" type="none"/>
            </a:ln>
          </p:spPr>
        </p:cxnSp>
        <p:sp>
          <p:nvSpPr>
            <p:cNvPr id="470" name="Google Shape;470;p32"/>
            <p:cNvSpPr txBox="1"/>
            <p:nvPr/>
          </p:nvSpPr>
          <p:spPr>
            <a:xfrm>
              <a:off x="5658688" y="2430700"/>
              <a:ext cx="11925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700">
                  <a:solidFill>
                    <a:schemeClr val="lt1"/>
                  </a:solidFill>
                  <a:latin typeface="Poppins"/>
                  <a:ea typeface="Poppins"/>
                  <a:cs typeface="Poppins"/>
                  <a:sym typeface="Poppins"/>
                </a:rPr>
                <a:t>Validation client</a:t>
              </a:r>
              <a:endParaRPr sz="700">
                <a:solidFill>
                  <a:schemeClr val="lt1"/>
                </a:solidFill>
                <a:latin typeface="Poppins"/>
                <a:ea typeface="Poppins"/>
                <a:cs typeface="Poppins"/>
                <a:sym typeface="Poppins"/>
              </a:endParaRPr>
            </a:p>
          </p:txBody>
        </p:sp>
        <p:pic>
          <p:nvPicPr>
            <p:cNvPr id="471" name="Google Shape;471;p32"/>
            <p:cNvPicPr preferRelativeResize="0"/>
            <p:nvPr/>
          </p:nvPicPr>
          <p:blipFill>
            <a:blip r:embed="rId4">
              <a:alphaModFix/>
            </a:blip>
            <a:stretch>
              <a:fillRect/>
            </a:stretch>
          </p:blipFill>
          <p:spPr>
            <a:xfrm>
              <a:off x="6146788" y="2273263"/>
              <a:ext cx="216300" cy="216300"/>
            </a:xfrm>
            <a:prstGeom prst="rect">
              <a:avLst/>
            </a:prstGeom>
            <a:noFill/>
            <a:ln>
              <a:noFill/>
            </a:ln>
          </p:spPr>
        </p:pic>
      </p:grpSp>
      <p:grpSp>
        <p:nvGrpSpPr>
          <p:cNvPr id="472" name="Google Shape;472;p32"/>
          <p:cNvGrpSpPr/>
          <p:nvPr/>
        </p:nvGrpSpPr>
        <p:grpSpPr>
          <a:xfrm>
            <a:off x="5802031" y="1011425"/>
            <a:ext cx="1486125" cy="3300925"/>
            <a:chOff x="4222063" y="1468625"/>
            <a:chExt cx="1486125" cy="3300925"/>
          </a:xfrm>
        </p:grpSpPr>
        <p:grpSp>
          <p:nvGrpSpPr>
            <p:cNvPr id="473" name="Google Shape;473;p32"/>
            <p:cNvGrpSpPr/>
            <p:nvPr/>
          </p:nvGrpSpPr>
          <p:grpSpPr>
            <a:xfrm>
              <a:off x="4222063" y="2566500"/>
              <a:ext cx="471600" cy="377100"/>
              <a:chOff x="-616825" y="2741700"/>
              <a:chExt cx="471600" cy="377100"/>
            </a:xfrm>
          </p:grpSpPr>
          <p:sp>
            <p:nvSpPr>
              <p:cNvPr id="474" name="Google Shape;474;p32"/>
              <p:cNvSpPr/>
              <p:nvPr/>
            </p:nvSpPr>
            <p:spPr>
              <a:xfrm>
                <a:off x="-521275" y="2790000"/>
                <a:ext cx="280500" cy="28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txBox="1"/>
              <p:nvPr/>
            </p:nvSpPr>
            <p:spPr>
              <a:xfrm>
                <a:off x="-61682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2B5538"/>
                    </a:solidFill>
                    <a:latin typeface="Libre Baskerville"/>
                    <a:ea typeface="Libre Baskerville"/>
                    <a:cs typeface="Libre Baskerville"/>
                    <a:sym typeface="Libre Baskerville"/>
                  </a:rPr>
                  <a:t>5</a:t>
                </a:r>
                <a:endParaRPr sz="100">
                  <a:solidFill>
                    <a:srgbClr val="2B5538"/>
                  </a:solidFill>
                  <a:latin typeface="Libre Baskerville"/>
                  <a:ea typeface="Libre Baskerville"/>
                  <a:cs typeface="Libre Baskerville"/>
                  <a:sym typeface="Libre Baskerville"/>
                </a:endParaRPr>
              </a:p>
            </p:txBody>
          </p:sp>
        </p:grpSp>
        <p:sp>
          <p:nvSpPr>
            <p:cNvPr id="476" name="Google Shape;476;p32"/>
            <p:cNvSpPr txBox="1"/>
            <p:nvPr/>
          </p:nvSpPr>
          <p:spPr>
            <a:xfrm>
              <a:off x="4259457" y="1468625"/>
              <a:ext cx="119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rgbClr val="F3966A"/>
                  </a:solidFill>
                  <a:latin typeface="Libre Baskerville"/>
                  <a:ea typeface="Libre Baskerville"/>
                  <a:cs typeface="Libre Baskerville"/>
                  <a:sym typeface="Libre Baskerville"/>
                </a:rPr>
                <a:t>Création des illustrations et maquettes graphiques</a:t>
              </a:r>
              <a:endParaRPr b="1" sz="900">
                <a:solidFill>
                  <a:srgbClr val="F3966A"/>
                </a:solidFill>
                <a:latin typeface="Libre Baskerville"/>
                <a:ea typeface="Libre Baskerville"/>
                <a:cs typeface="Libre Baskerville"/>
                <a:sym typeface="Libre Baskerville"/>
              </a:endParaRPr>
            </a:p>
          </p:txBody>
        </p:sp>
        <p:cxnSp>
          <p:nvCxnSpPr>
            <p:cNvPr id="477" name="Google Shape;477;p32"/>
            <p:cNvCxnSpPr/>
            <p:nvPr/>
          </p:nvCxnSpPr>
          <p:spPr>
            <a:xfrm rot="10800000">
              <a:off x="4366400" y="2136925"/>
              <a:ext cx="0" cy="336600"/>
            </a:xfrm>
            <a:prstGeom prst="straightConnector1">
              <a:avLst/>
            </a:prstGeom>
            <a:noFill/>
            <a:ln cap="flat" cmpd="sng" w="28575">
              <a:solidFill>
                <a:srgbClr val="F3966A"/>
              </a:solidFill>
              <a:prstDash val="solid"/>
              <a:round/>
              <a:headEnd len="med" w="med" type="none"/>
              <a:tailEnd len="med" w="med" type="none"/>
            </a:ln>
          </p:spPr>
        </p:cxnSp>
        <p:cxnSp>
          <p:nvCxnSpPr>
            <p:cNvPr id="478" name="Google Shape;478;p32"/>
            <p:cNvCxnSpPr/>
            <p:nvPr/>
          </p:nvCxnSpPr>
          <p:spPr>
            <a:xfrm rot="10800000">
              <a:off x="5111938" y="2675225"/>
              <a:ext cx="0" cy="216300"/>
            </a:xfrm>
            <a:prstGeom prst="straightConnector1">
              <a:avLst/>
            </a:prstGeom>
            <a:noFill/>
            <a:ln cap="flat" cmpd="sng" w="19050">
              <a:solidFill>
                <a:srgbClr val="F5F5F5"/>
              </a:solidFill>
              <a:prstDash val="solid"/>
              <a:round/>
              <a:headEnd len="med" w="med" type="none"/>
              <a:tailEnd len="med" w="med" type="none"/>
            </a:ln>
          </p:spPr>
        </p:cxnSp>
        <p:sp>
          <p:nvSpPr>
            <p:cNvPr id="479" name="Google Shape;479;p32"/>
            <p:cNvSpPr txBox="1"/>
            <p:nvPr/>
          </p:nvSpPr>
          <p:spPr>
            <a:xfrm>
              <a:off x="4515688" y="2430700"/>
              <a:ext cx="11925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700">
                  <a:solidFill>
                    <a:schemeClr val="lt1"/>
                  </a:solidFill>
                  <a:latin typeface="Poppins"/>
                  <a:ea typeface="Poppins"/>
                  <a:cs typeface="Poppins"/>
                  <a:sym typeface="Poppins"/>
                </a:rPr>
                <a:t>Validation client</a:t>
              </a:r>
              <a:endParaRPr sz="700">
                <a:solidFill>
                  <a:schemeClr val="lt1"/>
                </a:solidFill>
                <a:latin typeface="Poppins"/>
                <a:ea typeface="Poppins"/>
                <a:cs typeface="Poppins"/>
                <a:sym typeface="Poppins"/>
              </a:endParaRPr>
            </a:p>
          </p:txBody>
        </p:sp>
        <p:pic>
          <p:nvPicPr>
            <p:cNvPr id="480" name="Google Shape;480;p32"/>
            <p:cNvPicPr preferRelativeResize="0"/>
            <p:nvPr/>
          </p:nvPicPr>
          <p:blipFill>
            <a:blip r:embed="rId4">
              <a:alphaModFix/>
            </a:blip>
            <a:stretch>
              <a:fillRect/>
            </a:stretch>
          </p:blipFill>
          <p:spPr>
            <a:xfrm>
              <a:off x="5003788" y="2273263"/>
              <a:ext cx="216300" cy="216300"/>
            </a:xfrm>
            <a:prstGeom prst="rect">
              <a:avLst/>
            </a:prstGeom>
            <a:noFill/>
            <a:ln>
              <a:noFill/>
            </a:ln>
          </p:spPr>
        </p:pic>
        <p:sp>
          <p:nvSpPr>
            <p:cNvPr id="481" name="Google Shape;481;p32"/>
            <p:cNvSpPr txBox="1"/>
            <p:nvPr/>
          </p:nvSpPr>
          <p:spPr>
            <a:xfrm>
              <a:off x="4303406" y="3199650"/>
              <a:ext cx="1374000" cy="1569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Font typeface="Arial"/>
                <a:buNone/>
              </a:pPr>
              <a:r>
                <a:rPr i="1" lang="fr" sz="900">
                  <a:solidFill>
                    <a:schemeClr val="lt1"/>
                  </a:solidFill>
                  <a:latin typeface="Poppins"/>
                  <a:ea typeface="Poppins"/>
                  <a:cs typeface="Poppins"/>
                  <a:sym typeface="Poppins"/>
                </a:rPr>
                <a:t>Nous créons les maquettes de chacun des écrans : les illustration et la mise en page des textes</a:t>
              </a:r>
              <a:endParaRPr i="1" sz="800">
                <a:solidFill>
                  <a:schemeClr val="lt1"/>
                </a:solidFill>
                <a:latin typeface="Poppins"/>
                <a:ea typeface="Poppins"/>
                <a:cs typeface="Poppins"/>
                <a:sym typeface="Poppins"/>
              </a:endParaRPr>
            </a:p>
            <a:p>
              <a:pPr indent="0" lvl="0" marL="0" rtl="0" algn="l">
                <a:spcBef>
                  <a:spcPts val="0"/>
                </a:spcBef>
                <a:spcAft>
                  <a:spcPts val="0"/>
                </a:spcAft>
                <a:buNone/>
              </a:pPr>
              <a:r>
                <a:t/>
              </a:r>
              <a:endParaRPr i="1" sz="900">
                <a:solidFill>
                  <a:schemeClr val="lt1"/>
                </a:solidFill>
                <a:latin typeface="Poppins"/>
                <a:ea typeface="Poppins"/>
                <a:cs typeface="Poppins"/>
                <a:sym typeface="Poppins"/>
              </a:endParaRPr>
            </a:p>
          </p:txBody>
        </p:sp>
        <p:cxnSp>
          <p:nvCxnSpPr>
            <p:cNvPr id="482" name="Google Shape;482;p32"/>
            <p:cNvCxnSpPr/>
            <p:nvPr/>
          </p:nvCxnSpPr>
          <p:spPr>
            <a:xfrm rot="10800000">
              <a:off x="4385925" y="2983350"/>
              <a:ext cx="0" cy="216300"/>
            </a:xfrm>
            <a:prstGeom prst="straightConnector1">
              <a:avLst/>
            </a:prstGeom>
            <a:noFill/>
            <a:ln cap="flat" cmpd="sng" w="19050">
              <a:solidFill>
                <a:srgbClr val="F5F5F5"/>
              </a:solidFill>
              <a:prstDash val="solid"/>
              <a:round/>
              <a:headEnd len="med" w="med" type="none"/>
              <a:tailEnd len="med" w="med" type="none"/>
            </a:ln>
          </p:spPr>
        </p:cxnSp>
      </p:grpSp>
      <p:grpSp>
        <p:nvGrpSpPr>
          <p:cNvPr id="483" name="Google Shape;483;p32"/>
          <p:cNvGrpSpPr/>
          <p:nvPr/>
        </p:nvGrpSpPr>
        <p:grpSpPr>
          <a:xfrm>
            <a:off x="7428850" y="1658213"/>
            <a:ext cx="1192500" cy="701838"/>
            <a:chOff x="4515681" y="2189688"/>
            <a:chExt cx="1192500" cy="701838"/>
          </a:xfrm>
        </p:grpSpPr>
        <p:cxnSp>
          <p:nvCxnSpPr>
            <p:cNvPr id="484" name="Google Shape;484;p32"/>
            <p:cNvCxnSpPr/>
            <p:nvPr/>
          </p:nvCxnSpPr>
          <p:spPr>
            <a:xfrm rot="10800000">
              <a:off x="5111938" y="2675225"/>
              <a:ext cx="0" cy="216300"/>
            </a:xfrm>
            <a:prstGeom prst="straightConnector1">
              <a:avLst/>
            </a:prstGeom>
            <a:noFill/>
            <a:ln cap="flat" cmpd="sng" w="19050">
              <a:solidFill>
                <a:srgbClr val="F5F5F5"/>
              </a:solidFill>
              <a:prstDash val="solid"/>
              <a:round/>
              <a:headEnd len="med" w="med" type="none"/>
              <a:tailEnd len="med" w="med" type="none"/>
            </a:ln>
          </p:spPr>
        </p:cxnSp>
        <p:sp>
          <p:nvSpPr>
            <p:cNvPr id="485" name="Google Shape;485;p32"/>
            <p:cNvSpPr txBox="1"/>
            <p:nvPr/>
          </p:nvSpPr>
          <p:spPr>
            <a:xfrm>
              <a:off x="4515681" y="2347550"/>
              <a:ext cx="119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700">
                  <a:solidFill>
                    <a:schemeClr val="lt1"/>
                  </a:solidFill>
                  <a:latin typeface="Poppins"/>
                  <a:ea typeface="Poppins"/>
                  <a:cs typeface="Poppins"/>
                  <a:sym typeface="Poppins"/>
                </a:rPr>
                <a:t>Recette et </a:t>
              </a:r>
              <a:r>
                <a:rPr lang="fr" sz="700">
                  <a:solidFill>
                    <a:schemeClr val="lt1"/>
                  </a:solidFill>
                  <a:latin typeface="Poppins"/>
                  <a:ea typeface="Poppins"/>
                  <a:cs typeface="Poppins"/>
                  <a:sym typeface="Poppins"/>
                </a:rPr>
                <a:t>Validation client</a:t>
              </a:r>
              <a:endParaRPr sz="700">
                <a:solidFill>
                  <a:schemeClr val="lt1"/>
                </a:solidFill>
                <a:latin typeface="Poppins"/>
                <a:ea typeface="Poppins"/>
                <a:cs typeface="Poppins"/>
                <a:sym typeface="Poppins"/>
              </a:endParaRPr>
            </a:p>
          </p:txBody>
        </p:sp>
        <p:pic>
          <p:nvPicPr>
            <p:cNvPr id="486" name="Google Shape;486;p32"/>
            <p:cNvPicPr preferRelativeResize="0"/>
            <p:nvPr/>
          </p:nvPicPr>
          <p:blipFill rotWithShape="1">
            <a:blip r:embed="rId4">
              <a:alphaModFix/>
            </a:blip>
            <a:srcRect b="0" l="0" r="0" t="0"/>
            <a:stretch/>
          </p:blipFill>
          <p:spPr>
            <a:xfrm>
              <a:off x="5003788" y="2189688"/>
              <a:ext cx="216300" cy="216300"/>
            </a:xfrm>
            <a:prstGeom prst="rect">
              <a:avLst/>
            </a:prstGeom>
            <a:noFill/>
            <a:ln>
              <a:noFill/>
            </a:ln>
          </p:spPr>
        </p:pic>
      </p:grpSp>
      <p:sp>
        <p:nvSpPr>
          <p:cNvPr id="487" name="Google Shape;487;p32"/>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 name="Google Shape;488;p32">
            <a:hlinkClick action="ppaction://hlinkshowjump?jump=nextslide"/>
          </p:cNvPr>
          <p:cNvPicPr preferRelativeResize="0"/>
          <p:nvPr/>
        </p:nvPicPr>
        <p:blipFill>
          <a:blip r:embed="rId5">
            <a:alphaModFix/>
          </a:blip>
          <a:stretch>
            <a:fillRect/>
          </a:stretch>
        </p:blipFill>
        <p:spPr>
          <a:xfrm>
            <a:off x="8682563" y="4641237"/>
            <a:ext cx="280625" cy="280625"/>
          </a:xfrm>
          <a:prstGeom prst="rect">
            <a:avLst/>
          </a:prstGeom>
          <a:noFill/>
          <a:ln>
            <a:noFill/>
          </a:ln>
        </p:spPr>
      </p:pic>
      <p:sp>
        <p:nvSpPr>
          <p:cNvPr id="489" name="Google Shape;489;p32"/>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32">
            <a:hlinkClick action="ppaction://hlinkshowjump?jump=previousslide"/>
          </p:cNvPr>
          <p:cNvPicPr preferRelativeResize="0"/>
          <p:nvPr/>
        </p:nvPicPr>
        <p:blipFill>
          <a:blip r:embed="rId5">
            <a:alphaModFix/>
          </a:blip>
          <a:stretch>
            <a:fillRect/>
          </a:stretch>
        </p:blipFill>
        <p:spPr>
          <a:xfrm rot="10800000">
            <a:off x="246637" y="4641237"/>
            <a:ext cx="280625" cy="280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4" name="Shape 494"/>
        <p:cNvGrpSpPr/>
        <p:nvPr/>
      </p:nvGrpSpPr>
      <p:grpSpPr>
        <a:xfrm>
          <a:off x="0" y="0"/>
          <a:ext cx="0" cy="0"/>
          <a:chOff x="0" y="0"/>
          <a:chExt cx="0" cy="0"/>
        </a:xfrm>
      </p:grpSpPr>
      <p:sp>
        <p:nvSpPr>
          <p:cNvPr id="495" name="Google Shape;495;p33"/>
          <p:cNvSpPr txBox="1"/>
          <p:nvPr/>
        </p:nvSpPr>
        <p:spPr>
          <a:xfrm>
            <a:off x="3773850" y="213400"/>
            <a:ext cx="1596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FFFFFF"/>
                </a:solidFill>
                <a:latin typeface="Poppins Light"/>
                <a:ea typeface="Poppins Light"/>
                <a:cs typeface="Poppins Light"/>
                <a:sym typeface="Poppins Light"/>
              </a:rPr>
              <a:t>VIDÉO PÉDAGOGIQUE</a:t>
            </a:r>
            <a:endParaRPr sz="900">
              <a:solidFill>
                <a:srgbClr val="FFFFFF"/>
              </a:solidFill>
              <a:latin typeface="Poppins Light"/>
              <a:ea typeface="Poppins Light"/>
              <a:cs typeface="Poppins Light"/>
              <a:sym typeface="Poppins Light"/>
            </a:endParaRPr>
          </a:p>
        </p:txBody>
      </p:sp>
      <p:pic>
        <p:nvPicPr>
          <p:cNvPr id="496" name="Google Shape;496;p33"/>
          <p:cNvPicPr preferRelativeResize="0"/>
          <p:nvPr/>
        </p:nvPicPr>
        <p:blipFill>
          <a:blip r:embed="rId3">
            <a:alphaModFix/>
          </a:blip>
          <a:stretch>
            <a:fillRect/>
          </a:stretch>
        </p:blipFill>
        <p:spPr>
          <a:xfrm>
            <a:off x="111550" y="105840"/>
            <a:ext cx="314675" cy="571925"/>
          </a:xfrm>
          <a:prstGeom prst="rect">
            <a:avLst/>
          </a:prstGeom>
          <a:noFill/>
          <a:ln>
            <a:noFill/>
          </a:ln>
        </p:spPr>
      </p:pic>
      <p:sp>
        <p:nvSpPr>
          <p:cNvPr id="497" name="Google Shape;497;p33"/>
          <p:cNvSpPr txBox="1"/>
          <p:nvPr/>
        </p:nvSpPr>
        <p:spPr>
          <a:xfrm>
            <a:off x="83325" y="1865050"/>
            <a:ext cx="167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Lancement et collecte du contenu </a:t>
            </a:r>
            <a:endParaRPr sz="700">
              <a:latin typeface="Poppins Light"/>
              <a:ea typeface="Poppins Light"/>
              <a:cs typeface="Poppins Light"/>
              <a:sym typeface="Poppins Light"/>
            </a:endParaRPr>
          </a:p>
        </p:txBody>
      </p:sp>
      <p:sp>
        <p:nvSpPr>
          <p:cNvPr id="498" name="Google Shape;498;p33"/>
          <p:cNvSpPr/>
          <p:nvPr/>
        </p:nvSpPr>
        <p:spPr>
          <a:xfrm>
            <a:off x="1758825" y="990200"/>
            <a:ext cx="1329300" cy="3601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4423750" y="990200"/>
            <a:ext cx="1329300" cy="3601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7088675" y="990200"/>
            <a:ext cx="1329300" cy="3601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txBox="1"/>
          <p:nvPr/>
        </p:nvSpPr>
        <p:spPr>
          <a:xfrm>
            <a:off x="1753662" y="989150"/>
            <a:ext cx="13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850">
                <a:solidFill>
                  <a:srgbClr val="A58A67"/>
                </a:solidFill>
                <a:latin typeface="Libre Baskerville"/>
                <a:ea typeface="Libre Baskerville"/>
                <a:cs typeface="Libre Baskerville"/>
                <a:sym typeface="Libre Baskerville"/>
              </a:rPr>
              <a:t>Semaine 37</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550">
                <a:solidFill>
                  <a:srgbClr val="A58A67"/>
                </a:solidFill>
                <a:latin typeface="Libre Baskerville"/>
                <a:ea typeface="Libre Baskerville"/>
                <a:cs typeface="Libre Baskerville"/>
                <a:sym typeface="Libre Baskerville"/>
              </a:rPr>
              <a:t>13-19 septembre</a:t>
            </a:r>
            <a:endParaRPr b="1" sz="850">
              <a:solidFill>
                <a:srgbClr val="A58A67"/>
              </a:solidFill>
              <a:latin typeface="Libre Baskerville"/>
              <a:ea typeface="Libre Baskerville"/>
              <a:cs typeface="Libre Baskerville"/>
              <a:sym typeface="Libre Baskerville"/>
            </a:endParaRPr>
          </a:p>
        </p:txBody>
      </p:sp>
      <p:sp>
        <p:nvSpPr>
          <p:cNvPr id="502" name="Google Shape;502;p33"/>
          <p:cNvSpPr txBox="1"/>
          <p:nvPr/>
        </p:nvSpPr>
        <p:spPr>
          <a:xfrm>
            <a:off x="3089287" y="989150"/>
            <a:ext cx="13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850">
                <a:solidFill>
                  <a:srgbClr val="A58A67"/>
                </a:solidFill>
                <a:latin typeface="Libre Baskerville"/>
                <a:ea typeface="Libre Baskerville"/>
                <a:cs typeface="Libre Baskerville"/>
                <a:sym typeface="Libre Baskerville"/>
              </a:rPr>
              <a:t>Semaine 38</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550">
                <a:solidFill>
                  <a:srgbClr val="A58A67"/>
                </a:solidFill>
                <a:latin typeface="Libre Baskerville"/>
                <a:ea typeface="Libre Baskerville"/>
                <a:cs typeface="Libre Baskerville"/>
                <a:sym typeface="Libre Baskerville"/>
              </a:rPr>
              <a:t>20-26 septembre</a:t>
            </a:r>
            <a:endParaRPr b="1" sz="850">
              <a:solidFill>
                <a:srgbClr val="A58A67"/>
              </a:solidFill>
              <a:latin typeface="Libre Baskerville"/>
              <a:ea typeface="Libre Baskerville"/>
              <a:cs typeface="Libre Baskerville"/>
              <a:sym typeface="Libre Baskerville"/>
            </a:endParaRPr>
          </a:p>
        </p:txBody>
      </p:sp>
      <p:sp>
        <p:nvSpPr>
          <p:cNvPr id="503" name="Google Shape;503;p33"/>
          <p:cNvSpPr txBox="1"/>
          <p:nvPr/>
        </p:nvSpPr>
        <p:spPr>
          <a:xfrm>
            <a:off x="4418587" y="989150"/>
            <a:ext cx="13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850">
                <a:solidFill>
                  <a:srgbClr val="A58A67"/>
                </a:solidFill>
                <a:latin typeface="Libre Baskerville"/>
                <a:ea typeface="Libre Baskerville"/>
                <a:cs typeface="Libre Baskerville"/>
                <a:sym typeface="Libre Baskerville"/>
              </a:rPr>
              <a:t>Semaine 39</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550">
                <a:solidFill>
                  <a:srgbClr val="A58A67"/>
                </a:solidFill>
                <a:latin typeface="Libre Baskerville"/>
                <a:ea typeface="Libre Baskerville"/>
                <a:cs typeface="Libre Baskerville"/>
                <a:sym typeface="Libre Baskerville"/>
              </a:rPr>
              <a:t>27 sept-3 oct</a:t>
            </a:r>
            <a:endParaRPr b="1" sz="850">
              <a:solidFill>
                <a:srgbClr val="A58A67"/>
              </a:solidFill>
              <a:latin typeface="Libre Baskerville"/>
              <a:ea typeface="Libre Baskerville"/>
              <a:cs typeface="Libre Baskerville"/>
              <a:sym typeface="Libre Baskerville"/>
            </a:endParaRPr>
          </a:p>
        </p:txBody>
      </p:sp>
      <p:sp>
        <p:nvSpPr>
          <p:cNvPr id="504" name="Google Shape;504;p33"/>
          <p:cNvSpPr txBox="1"/>
          <p:nvPr/>
        </p:nvSpPr>
        <p:spPr>
          <a:xfrm>
            <a:off x="5754212" y="989150"/>
            <a:ext cx="13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850">
                <a:solidFill>
                  <a:srgbClr val="A58A67"/>
                </a:solidFill>
                <a:latin typeface="Libre Baskerville"/>
                <a:ea typeface="Libre Baskerville"/>
                <a:cs typeface="Libre Baskerville"/>
                <a:sym typeface="Libre Baskerville"/>
              </a:rPr>
              <a:t>Semaine 40</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550">
                <a:solidFill>
                  <a:srgbClr val="A58A67"/>
                </a:solidFill>
                <a:latin typeface="Libre Baskerville"/>
                <a:ea typeface="Libre Baskerville"/>
                <a:cs typeface="Libre Baskerville"/>
                <a:sym typeface="Libre Baskerville"/>
              </a:rPr>
              <a:t>4-10 octobre</a:t>
            </a:r>
            <a:endParaRPr b="1" sz="850">
              <a:solidFill>
                <a:srgbClr val="A58A67"/>
              </a:solidFill>
              <a:latin typeface="Libre Baskerville"/>
              <a:ea typeface="Libre Baskerville"/>
              <a:cs typeface="Libre Baskerville"/>
              <a:sym typeface="Libre Baskerville"/>
            </a:endParaRPr>
          </a:p>
        </p:txBody>
      </p:sp>
      <p:grpSp>
        <p:nvGrpSpPr>
          <p:cNvPr id="505" name="Google Shape;505;p33"/>
          <p:cNvGrpSpPr/>
          <p:nvPr/>
        </p:nvGrpSpPr>
        <p:grpSpPr>
          <a:xfrm>
            <a:off x="81523" y="2332050"/>
            <a:ext cx="5006129" cy="343875"/>
            <a:chOff x="81525" y="1874850"/>
            <a:chExt cx="5704991" cy="343875"/>
          </a:xfrm>
        </p:grpSpPr>
        <p:sp>
          <p:nvSpPr>
            <p:cNvPr id="506" name="Google Shape;506;p33"/>
            <p:cNvSpPr txBox="1"/>
            <p:nvPr/>
          </p:nvSpPr>
          <p:spPr>
            <a:xfrm>
              <a:off x="81525" y="1874850"/>
              <a:ext cx="167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Conception générale</a:t>
              </a:r>
              <a:endParaRPr sz="800">
                <a:latin typeface="Poppins Light"/>
                <a:ea typeface="Poppins Light"/>
                <a:cs typeface="Poppins Light"/>
                <a:sym typeface="Poppins Light"/>
              </a:endParaRPr>
            </a:p>
          </p:txBody>
        </p:sp>
        <p:sp>
          <p:nvSpPr>
            <p:cNvPr id="507" name="Google Shape;507;p33"/>
            <p:cNvSpPr/>
            <p:nvPr/>
          </p:nvSpPr>
          <p:spPr>
            <a:xfrm flipH="1">
              <a:off x="2450817" y="1950950"/>
              <a:ext cx="1693800" cy="267000"/>
            </a:xfrm>
            <a:prstGeom prst="rect">
              <a:avLst/>
            </a:prstGeom>
            <a:solidFill>
              <a:srgbClr val="F39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flipH="1">
              <a:off x="4107716" y="1951725"/>
              <a:ext cx="1678800" cy="267000"/>
            </a:xfrm>
            <a:prstGeom prst="rect">
              <a:avLst/>
            </a:prstGeom>
            <a:solidFill>
              <a:srgbClr val="2B55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33"/>
          <p:cNvSpPr txBox="1"/>
          <p:nvPr/>
        </p:nvSpPr>
        <p:spPr>
          <a:xfrm>
            <a:off x="2746950" y="316500"/>
            <a:ext cx="3650100" cy="6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850">
                <a:solidFill>
                  <a:srgbClr val="23484C"/>
                </a:solidFill>
                <a:latin typeface="Libre Baskerville"/>
                <a:ea typeface="Libre Baskerville"/>
                <a:cs typeface="Libre Baskerville"/>
                <a:sym typeface="Libre Baskerville"/>
              </a:rPr>
              <a:t>Planning </a:t>
            </a:r>
            <a:r>
              <a:rPr b="1" lang="fr" sz="1750">
                <a:solidFill>
                  <a:srgbClr val="23484C"/>
                </a:solidFill>
                <a:latin typeface="Libre Baskerville"/>
                <a:ea typeface="Libre Baskerville"/>
                <a:cs typeface="Libre Baskerville"/>
                <a:sym typeface="Libre Baskerville"/>
              </a:rPr>
              <a:t>(1/2)</a:t>
            </a:r>
            <a:endParaRPr sz="100">
              <a:solidFill>
                <a:srgbClr val="23484C"/>
              </a:solidFill>
              <a:latin typeface="Libre Baskerville"/>
              <a:ea typeface="Libre Baskerville"/>
              <a:cs typeface="Libre Baskerville"/>
              <a:sym typeface="Libre Baskerville"/>
            </a:endParaRPr>
          </a:p>
        </p:txBody>
      </p:sp>
      <p:sp>
        <p:nvSpPr>
          <p:cNvPr id="510" name="Google Shape;510;p33"/>
          <p:cNvSpPr txBox="1"/>
          <p:nvPr/>
        </p:nvSpPr>
        <p:spPr>
          <a:xfrm>
            <a:off x="3773850" y="168575"/>
            <a:ext cx="1596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23484C"/>
                </a:solidFill>
                <a:latin typeface="Poppins Light"/>
                <a:ea typeface="Poppins Light"/>
                <a:cs typeface="Poppins Light"/>
                <a:sym typeface="Poppins Light"/>
              </a:rPr>
              <a:t>ELEARNING</a:t>
            </a:r>
            <a:endParaRPr sz="900">
              <a:solidFill>
                <a:srgbClr val="23484C"/>
              </a:solidFill>
              <a:latin typeface="Poppins Light"/>
              <a:ea typeface="Poppins Light"/>
              <a:cs typeface="Poppins Light"/>
              <a:sym typeface="Poppins Light"/>
            </a:endParaRPr>
          </a:p>
        </p:txBody>
      </p:sp>
      <p:sp>
        <p:nvSpPr>
          <p:cNvPr id="511" name="Google Shape;511;p33"/>
          <p:cNvSpPr/>
          <p:nvPr/>
        </p:nvSpPr>
        <p:spPr>
          <a:xfrm>
            <a:off x="1753550" y="1865450"/>
            <a:ext cx="1329300" cy="267000"/>
          </a:xfrm>
          <a:prstGeom prst="rect">
            <a:avLst/>
          </a:prstGeom>
          <a:solidFill>
            <a:srgbClr val="F39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33"/>
          <p:cNvGrpSpPr/>
          <p:nvPr/>
        </p:nvGrpSpPr>
        <p:grpSpPr>
          <a:xfrm>
            <a:off x="94725" y="2765425"/>
            <a:ext cx="6085600" cy="431100"/>
            <a:chOff x="92850" y="2743525"/>
            <a:chExt cx="6085600" cy="431100"/>
          </a:xfrm>
        </p:grpSpPr>
        <p:sp>
          <p:nvSpPr>
            <p:cNvPr id="513" name="Google Shape;513;p33"/>
            <p:cNvSpPr txBox="1"/>
            <p:nvPr/>
          </p:nvSpPr>
          <p:spPr>
            <a:xfrm>
              <a:off x="92850" y="2743525"/>
              <a:ext cx="139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Consolidation de l’univers graphique </a:t>
              </a:r>
              <a:endParaRPr sz="800">
                <a:latin typeface="Poppins Light"/>
                <a:ea typeface="Poppins Light"/>
                <a:cs typeface="Poppins Light"/>
                <a:sym typeface="Poppins Light"/>
              </a:endParaRPr>
            </a:p>
          </p:txBody>
        </p:sp>
        <p:sp>
          <p:nvSpPr>
            <p:cNvPr id="514" name="Google Shape;514;p33"/>
            <p:cNvSpPr/>
            <p:nvPr/>
          </p:nvSpPr>
          <p:spPr>
            <a:xfrm flipH="1">
              <a:off x="4849150" y="2881250"/>
              <a:ext cx="1329300" cy="267000"/>
            </a:xfrm>
            <a:prstGeom prst="rect">
              <a:avLst/>
            </a:prstGeom>
            <a:solidFill>
              <a:srgbClr val="2B55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flipH="1">
              <a:off x="3609550" y="2881250"/>
              <a:ext cx="1239600" cy="267000"/>
            </a:xfrm>
            <a:prstGeom prst="rect">
              <a:avLst/>
            </a:prstGeom>
            <a:solidFill>
              <a:srgbClr val="F39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33"/>
          <p:cNvSpPr/>
          <p:nvPr/>
        </p:nvSpPr>
        <p:spPr>
          <a:xfrm>
            <a:off x="1753550" y="1983321"/>
            <a:ext cx="1329300" cy="151800"/>
          </a:xfrm>
          <a:prstGeom prst="rect">
            <a:avLst/>
          </a:prstGeom>
          <a:solidFill>
            <a:srgbClr val="2B55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33"/>
          <p:cNvGrpSpPr/>
          <p:nvPr/>
        </p:nvGrpSpPr>
        <p:grpSpPr>
          <a:xfrm>
            <a:off x="86888" y="3358400"/>
            <a:ext cx="8329850" cy="356650"/>
            <a:chOff x="88050" y="2341825"/>
            <a:chExt cx="8329850" cy="356650"/>
          </a:xfrm>
        </p:grpSpPr>
        <p:sp>
          <p:nvSpPr>
            <p:cNvPr id="518" name="Google Shape;518;p33"/>
            <p:cNvSpPr txBox="1"/>
            <p:nvPr/>
          </p:nvSpPr>
          <p:spPr>
            <a:xfrm>
              <a:off x="88050" y="2341825"/>
              <a:ext cx="172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Conception détaillée </a:t>
              </a:r>
              <a:endParaRPr sz="800">
                <a:latin typeface="Poppins Light"/>
                <a:ea typeface="Poppins Light"/>
                <a:cs typeface="Poppins Light"/>
                <a:sym typeface="Poppins Light"/>
              </a:endParaRPr>
            </a:p>
          </p:txBody>
        </p:sp>
        <p:sp>
          <p:nvSpPr>
            <p:cNvPr id="519" name="Google Shape;519;p33"/>
            <p:cNvSpPr/>
            <p:nvPr/>
          </p:nvSpPr>
          <p:spPr>
            <a:xfrm>
              <a:off x="5754200" y="2431475"/>
              <a:ext cx="2663700" cy="267000"/>
            </a:xfrm>
            <a:prstGeom prst="rect">
              <a:avLst/>
            </a:prstGeom>
            <a:solidFill>
              <a:srgbClr val="F39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33"/>
          <p:cNvSpPr/>
          <p:nvPr/>
        </p:nvSpPr>
        <p:spPr>
          <a:xfrm flipH="1">
            <a:off x="4134588" y="4710300"/>
            <a:ext cx="531900" cy="267000"/>
          </a:xfrm>
          <a:prstGeom prst="rect">
            <a:avLst/>
          </a:prstGeom>
          <a:solidFill>
            <a:srgbClr val="2B55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txBox="1"/>
          <p:nvPr/>
        </p:nvSpPr>
        <p:spPr>
          <a:xfrm>
            <a:off x="4666488" y="4710300"/>
            <a:ext cx="167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Votre temps de validation </a:t>
            </a:r>
            <a:endParaRPr sz="800">
              <a:latin typeface="Poppins Light"/>
              <a:ea typeface="Poppins Light"/>
              <a:cs typeface="Poppins Light"/>
              <a:sym typeface="Poppins Light"/>
            </a:endParaRPr>
          </a:p>
        </p:txBody>
      </p:sp>
      <p:sp>
        <p:nvSpPr>
          <p:cNvPr id="522" name="Google Shape;522;p33"/>
          <p:cNvSpPr/>
          <p:nvPr/>
        </p:nvSpPr>
        <p:spPr>
          <a:xfrm flipH="1">
            <a:off x="1744638" y="4710300"/>
            <a:ext cx="531900" cy="267000"/>
          </a:xfrm>
          <a:prstGeom prst="rect">
            <a:avLst/>
          </a:prstGeom>
          <a:solidFill>
            <a:srgbClr val="F39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txBox="1"/>
          <p:nvPr/>
        </p:nvSpPr>
        <p:spPr>
          <a:xfrm>
            <a:off x="2366163" y="4710300"/>
            <a:ext cx="167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Notre temps de production  </a:t>
            </a:r>
            <a:endParaRPr sz="800">
              <a:latin typeface="Poppins Light"/>
              <a:ea typeface="Poppins Light"/>
              <a:cs typeface="Poppins Light"/>
              <a:sym typeface="Poppins Light"/>
            </a:endParaRPr>
          </a:p>
        </p:txBody>
      </p:sp>
      <p:sp>
        <p:nvSpPr>
          <p:cNvPr id="524" name="Google Shape;524;p33"/>
          <p:cNvSpPr txBox="1"/>
          <p:nvPr/>
        </p:nvSpPr>
        <p:spPr>
          <a:xfrm>
            <a:off x="7092825" y="997700"/>
            <a:ext cx="13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850">
                <a:solidFill>
                  <a:srgbClr val="A58A67"/>
                </a:solidFill>
                <a:latin typeface="Libre Baskerville"/>
                <a:ea typeface="Libre Baskerville"/>
                <a:cs typeface="Libre Baskerville"/>
                <a:sym typeface="Libre Baskerville"/>
              </a:rPr>
              <a:t>Semaine 41</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550">
                <a:solidFill>
                  <a:srgbClr val="A58A67"/>
                </a:solidFill>
                <a:latin typeface="Libre Baskerville"/>
                <a:ea typeface="Libre Baskerville"/>
                <a:cs typeface="Libre Baskerville"/>
                <a:sym typeface="Libre Baskerville"/>
              </a:rPr>
              <a:t>11-17 octobre</a:t>
            </a:r>
            <a:endParaRPr b="1" sz="850">
              <a:solidFill>
                <a:srgbClr val="A58A67"/>
              </a:solidFill>
              <a:latin typeface="Libre Baskerville"/>
              <a:ea typeface="Libre Baskerville"/>
              <a:cs typeface="Libre Baskerville"/>
              <a:sym typeface="Libre Baskerville"/>
            </a:endParaRPr>
          </a:p>
        </p:txBody>
      </p:sp>
      <p:sp>
        <p:nvSpPr>
          <p:cNvPr id="525" name="Google Shape;525;p33"/>
          <p:cNvSpPr txBox="1"/>
          <p:nvPr/>
        </p:nvSpPr>
        <p:spPr>
          <a:xfrm>
            <a:off x="3615545" y="2368135"/>
            <a:ext cx="28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800">
                <a:latin typeface="Poppins"/>
                <a:ea typeface="Poppins"/>
                <a:cs typeface="Poppins"/>
                <a:sym typeface="Poppins"/>
              </a:rPr>
              <a:t>⭐️</a:t>
            </a:r>
            <a:endParaRPr sz="800">
              <a:latin typeface="Poppins Light"/>
              <a:ea typeface="Poppins Light"/>
              <a:cs typeface="Poppins Light"/>
              <a:sym typeface="Poppins Light"/>
            </a:endParaRPr>
          </a:p>
        </p:txBody>
      </p:sp>
      <p:sp>
        <p:nvSpPr>
          <p:cNvPr id="526" name="Google Shape;526;p33"/>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 name="Google Shape;527;p33">
            <a:hlinkClick action="ppaction://hlinkshowjump?jump=nextslide"/>
          </p:cNvPr>
          <p:cNvPicPr preferRelativeResize="0"/>
          <p:nvPr/>
        </p:nvPicPr>
        <p:blipFill>
          <a:blip r:embed="rId4">
            <a:alphaModFix/>
          </a:blip>
          <a:stretch>
            <a:fillRect/>
          </a:stretch>
        </p:blipFill>
        <p:spPr>
          <a:xfrm>
            <a:off x="8682563" y="4641237"/>
            <a:ext cx="280625" cy="280625"/>
          </a:xfrm>
          <a:prstGeom prst="rect">
            <a:avLst/>
          </a:prstGeom>
          <a:noFill/>
          <a:ln>
            <a:noFill/>
          </a:ln>
        </p:spPr>
      </p:pic>
      <p:sp>
        <p:nvSpPr>
          <p:cNvPr id="528" name="Google Shape;528;p33"/>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33">
            <a:hlinkClick action="ppaction://hlinkshowjump?jump=previousslide"/>
          </p:cNvPr>
          <p:cNvPicPr preferRelativeResize="0"/>
          <p:nvPr/>
        </p:nvPicPr>
        <p:blipFill>
          <a:blip r:embed="rId4">
            <a:alphaModFix/>
          </a:blip>
          <a:stretch>
            <a:fillRect/>
          </a:stretch>
        </p:blipFill>
        <p:spPr>
          <a:xfrm rot="10800000">
            <a:off x="246637" y="4641237"/>
            <a:ext cx="280625" cy="280625"/>
          </a:xfrm>
          <a:prstGeom prst="rect">
            <a:avLst/>
          </a:prstGeom>
          <a:noFill/>
          <a:ln>
            <a:noFill/>
          </a:ln>
        </p:spPr>
      </p:pic>
      <p:sp>
        <p:nvSpPr>
          <p:cNvPr id="530" name="Google Shape;530;p33"/>
          <p:cNvSpPr txBox="1"/>
          <p:nvPr/>
        </p:nvSpPr>
        <p:spPr>
          <a:xfrm>
            <a:off x="6223383" y="4689910"/>
            <a:ext cx="28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latin typeface="Poppins"/>
                <a:ea typeface="Poppins"/>
                <a:cs typeface="Poppins"/>
                <a:sym typeface="Poppins"/>
              </a:rPr>
              <a:t>⭐️</a:t>
            </a:r>
            <a:endParaRPr sz="1000">
              <a:latin typeface="Poppins Light"/>
              <a:ea typeface="Poppins Light"/>
              <a:cs typeface="Poppins Light"/>
              <a:sym typeface="Poppins Light"/>
            </a:endParaRPr>
          </a:p>
        </p:txBody>
      </p:sp>
      <p:sp>
        <p:nvSpPr>
          <p:cNvPr id="531" name="Google Shape;531;p33"/>
          <p:cNvSpPr txBox="1"/>
          <p:nvPr/>
        </p:nvSpPr>
        <p:spPr>
          <a:xfrm>
            <a:off x="6448338" y="4710300"/>
            <a:ext cx="167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Réunions de travail à prévoir</a:t>
            </a:r>
            <a:endParaRPr sz="800">
              <a:latin typeface="Poppins Light"/>
              <a:ea typeface="Poppins Light"/>
              <a:cs typeface="Poppins Light"/>
              <a:sym typeface="Poppin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5" name="Shape 535"/>
        <p:cNvGrpSpPr/>
        <p:nvPr/>
      </p:nvGrpSpPr>
      <p:grpSpPr>
        <a:xfrm>
          <a:off x="0" y="0"/>
          <a:ext cx="0" cy="0"/>
          <a:chOff x="0" y="0"/>
          <a:chExt cx="0" cy="0"/>
        </a:xfrm>
      </p:grpSpPr>
      <p:sp>
        <p:nvSpPr>
          <p:cNvPr id="536" name="Google Shape;536;p34"/>
          <p:cNvSpPr txBox="1"/>
          <p:nvPr/>
        </p:nvSpPr>
        <p:spPr>
          <a:xfrm>
            <a:off x="3773850" y="213400"/>
            <a:ext cx="1596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FFFFFF"/>
                </a:solidFill>
                <a:latin typeface="Poppins Light"/>
                <a:ea typeface="Poppins Light"/>
                <a:cs typeface="Poppins Light"/>
                <a:sym typeface="Poppins Light"/>
              </a:rPr>
              <a:t>VIDÉO PÉDAGOGIQUE</a:t>
            </a:r>
            <a:endParaRPr sz="900">
              <a:solidFill>
                <a:srgbClr val="FFFFFF"/>
              </a:solidFill>
              <a:latin typeface="Poppins Light"/>
              <a:ea typeface="Poppins Light"/>
              <a:cs typeface="Poppins Light"/>
              <a:sym typeface="Poppins Light"/>
            </a:endParaRPr>
          </a:p>
        </p:txBody>
      </p:sp>
      <p:pic>
        <p:nvPicPr>
          <p:cNvPr id="537" name="Google Shape;537;p34"/>
          <p:cNvPicPr preferRelativeResize="0"/>
          <p:nvPr/>
        </p:nvPicPr>
        <p:blipFill>
          <a:blip r:embed="rId3">
            <a:alphaModFix/>
          </a:blip>
          <a:stretch>
            <a:fillRect/>
          </a:stretch>
        </p:blipFill>
        <p:spPr>
          <a:xfrm>
            <a:off x="111550" y="105840"/>
            <a:ext cx="314675" cy="571925"/>
          </a:xfrm>
          <a:prstGeom prst="rect">
            <a:avLst/>
          </a:prstGeom>
          <a:noFill/>
          <a:ln>
            <a:noFill/>
          </a:ln>
        </p:spPr>
      </p:pic>
      <p:sp>
        <p:nvSpPr>
          <p:cNvPr id="538" name="Google Shape;538;p34"/>
          <p:cNvSpPr txBox="1"/>
          <p:nvPr/>
        </p:nvSpPr>
        <p:spPr>
          <a:xfrm>
            <a:off x="105925" y="3212825"/>
            <a:ext cx="10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Intégration sur storyline </a:t>
            </a:r>
            <a:endParaRPr sz="800">
              <a:latin typeface="Poppins Light"/>
              <a:ea typeface="Poppins Light"/>
              <a:cs typeface="Poppins Light"/>
              <a:sym typeface="Poppins Light"/>
            </a:endParaRPr>
          </a:p>
        </p:txBody>
      </p:sp>
      <p:sp>
        <p:nvSpPr>
          <p:cNvPr id="539" name="Google Shape;539;p34"/>
          <p:cNvSpPr/>
          <p:nvPr/>
        </p:nvSpPr>
        <p:spPr>
          <a:xfrm>
            <a:off x="1149225" y="990200"/>
            <a:ext cx="1329300" cy="3601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3814150" y="990200"/>
            <a:ext cx="1329300" cy="3601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6479075" y="990200"/>
            <a:ext cx="1329300" cy="3601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txBox="1"/>
          <p:nvPr/>
        </p:nvSpPr>
        <p:spPr>
          <a:xfrm>
            <a:off x="1149125" y="989150"/>
            <a:ext cx="13293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850">
                <a:solidFill>
                  <a:srgbClr val="A58A67"/>
                </a:solidFill>
                <a:latin typeface="Libre Baskerville"/>
                <a:ea typeface="Libre Baskerville"/>
                <a:cs typeface="Libre Baskerville"/>
                <a:sym typeface="Libre Baskerville"/>
              </a:rPr>
              <a:t>Semaine 42</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550">
                <a:solidFill>
                  <a:srgbClr val="A58A67"/>
                </a:solidFill>
                <a:latin typeface="Libre Baskerville"/>
                <a:ea typeface="Libre Baskerville"/>
                <a:cs typeface="Libre Baskerville"/>
                <a:sym typeface="Libre Baskerville"/>
              </a:rPr>
              <a:t>18-24 octobre</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t/>
            </a:r>
            <a:endParaRPr b="1" sz="850">
              <a:solidFill>
                <a:srgbClr val="A58A67"/>
              </a:solidFill>
              <a:latin typeface="Libre Baskerville"/>
              <a:ea typeface="Libre Baskerville"/>
              <a:cs typeface="Libre Baskerville"/>
              <a:sym typeface="Libre Baskerville"/>
            </a:endParaRPr>
          </a:p>
        </p:txBody>
      </p:sp>
      <p:sp>
        <p:nvSpPr>
          <p:cNvPr id="543" name="Google Shape;543;p34"/>
          <p:cNvSpPr txBox="1"/>
          <p:nvPr/>
        </p:nvSpPr>
        <p:spPr>
          <a:xfrm>
            <a:off x="2478525" y="989150"/>
            <a:ext cx="13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850">
                <a:solidFill>
                  <a:srgbClr val="A58A67"/>
                </a:solidFill>
                <a:latin typeface="Libre Baskerville"/>
                <a:ea typeface="Libre Baskerville"/>
                <a:cs typeface="Libre Baskerville"/>
                <a:sym typeface="Libre Baskerville"/>
              </a:rPr>
              <a:t>Semaine 43</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550">
                <a:solidFill>
                  <a:srgbClr val="A58A67"/>
                </a:solidFill>
                <a:latin typeface="Libre Baskerville"/>
                <a:ea typeface="Libre Baskerville"/>
                <a:cs typeface="Libre Baskerville"/>
                <a:sym typeface="Libre Baskerville"/>
              </a:rPr>
              <a:t>25-21 octobre </a:t>
            </a:r>
            <a:endParaRPr b="1" sz="850">
              <a:solidFill>
                <a:srgbClr val="A58A67"/>
              </a:solidFill>
              <a:latin typeface="Libre Baskerville"/>
              <a:ea typeface="Libre Baskerville"/>
              <a:cs typeface="Libre Baskerville"/>
              <a:sym typeface="Libre Baskerville"/>
            </a:endParaRPr>
          </a:p>
        </p:txBody>
      </p:sp>
      <p:sp>
        <p:nvSpPr>
          <p:cNvPr id="544" name="Google Shape;544;p34"/>
          <p:cNvSpPr txBox="1"/>
          <p:nvPr/>
        </p:nvSpPr>
        <p:spPr>
          <a:xfrm>
            <a:off x="3814150" y="989150"/>
            <a:ext cx="13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850">
                <a:solidFill>
                  <a:srgbClr val="A58A67"/>
                </a:solidFill>
                <a:latin typeface="Libre Baskerville"/>
                <a:ea typeface="Libre Baskerville"/>
                <a:cs typeface="Libre Baskerville"/>
                <a:sym typeface="Libre Baskerville"/>
              </a:rPr>
              <a:t>Semaine 44</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550">
                <a:solidFill>
                  <a:srgbClr val="A58A67"/>
                </a:solidFill>
                <a:latin typeface="Libre Baskerville"/>
                <a:ea typeface="Libre Baskerville"/>
                <a:cs typeface="Libre Baskerville"/>
                <a:sym typeface="Libre Baskerville"/>
              </a:rPr>
              <a:t>1-7 novembre</a:t>
            </a:r>
            <a:endParaRPr b="1" sz="850">
              <a:solidFill>
                <a:srgbClr val="A58A67"/>
              </a:solidFill>
              <a:latin typeface="Libre Baskerville"/>
              <a:ea typeface="Libre Baskerville"/>
              <a:cs typeface="Libre Baskerville"/>
              <a:sym typeface="Libre Baskerville"/>
            </a:endParaRPr>
          </a:p>
        </p:txBody>
      </p:sp>
      <p:sp>
        <p:nvSpPr>
          <p:cNvPr id="545" name="Google Shape;545;p34"/>
          <p:cNvSpPr txBox="1"/>
          <p:nvPr/>
        </p:nvSpPr>
        <p:spPr>
          <a:xfrm>
            <a:off x="5143450" y="989150"/>
            <a:ext cx="13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850">
                <a:solidFill>
                  <a:srgbClr val="A58A67"/>
                </a:solidFill>
                <a:latin typeface="Libre Baskerville"/>
                <a:ea typeface="Libre Baskerville"/>
                <a:cs typeface="Libre Baskerville"/>
                <a:sym typeface="Libre Baskerville"/>
              </a:rPr>
              <a:t>Semaine 45</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550">
                <a:solidFill>
                  <a:srgbClr val="A58A67"/>
                </a:solidFill>
                <a:latin typeface="Libre Baskerville"/>
                <a:ea typeface="Libre Baskerville"/>
                <a:cs typeface="Libre Baskerville"/>
                <a:sym typeface="Libre Baskerville"/>
              </a:rPr>
              <a:t>8-14 novembre</a:t>
            </a:r>
            <a:endParaRPr b="1" sz="850">
              <a:solidFill>
                <a:srgbClr val="A58A67"/>
              </a:solidFill>
              <a:latin typeface="Libre Baskerville"/>
              <a:ea typeface="Libre Baskerville"/>
              <a:cs typeface="Libre Baskerville"/>
              <a:sym typeface="Libre Baskerville"/>
            </a:endParaRPr>
          </a:p>
        </p:txBody>
      </p:sp>
      <p:sp>
        <p:nvSpPr>
          <p:cNvPr id="546" name="Google Shape;546;p34"/>
          <p:cNvSpPr txBox="1"/>
          <p:nvPr/>
        </p:nvSpPr>
        <p:spPr>
          <a:xfrm>
            <a:off x="6479075" y="989150"/>
            <a:ext cx="13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850">
                <a:solidFill>
                  <a:srgbClr val="A58A67"/>
                </a:solidFill>
                <a:latin typeface="Libre Baskerville"/>
                <a:ea typeface="Libre Baskerville"/>
                <a:cs typeface="Libre Baskerville"/>
                <a:sym typeface="Libre Baskerville"/>
              </a:rPr>
              <a:t>Semaine 46</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550">
                <a:solidFill>
                  <a:srgbClr val="A58A67"/>
                </a:solidFill>
                <a:latin typeface="Libre Baskerville"/>
                <a:ea typeface="Libre Baskerville"/>
                <a:cs typeface="Libre Baskerville"/>
                <a:sym typeface="Libre Baskerville"/>
              </a:rPr>
              <a:t>15-21 novembre</a:t>
            </a:r>
            <a:endParaRPr b="1" sz="850">
              <a:solidFill>
                <a:srgbClr val="A58A67"/>
              </a:solidFill>
              <a:latin typeface="Libre Baskerville"/>
              <a:ea typeface="Libre Baskerville"/>
              <a:cs typeface="Libre Baskerville"/>
              <a:sym typeface="Libre Baskerville"/>
            </a:endParaRPr>
          </a:p>
        </p:txBody>
      </p:sp>
      <p:sp>
        <p:nvSpPr>
          <p:cNvPr id="547" name="Google Shape;547;p34"/>
          <p:cNvSpPr/>
          <p:nvPr/>
        </p:nvSpPr>
        <p:spPr>
          <a:xfrm flipH="1">
            <a:off x="3193800" y="1942250"/>
            <a:ext cx="1043100" cy="267000"/>
          </a:xfrm>
          <a:prstGeom prst="rect">
            <a:avLst/>
          </a:prstGeom>
          <a:solidFill>
            <a:srgbClr val="F39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flipH="1">
            <a:off x="4236875" y="1942250"/>
            <a:ext cx="906600" cy="267000"/>
          </a:xfrm>
          <a:prstGeom prst="rect">
            <a:avLst/>
          </a:prstGeom>
          <a:solidFill>
            <a:srgbClr val="2B55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5143450" y="3294875"/>
            <a:ext cx="1977600" cy="267000"/>
          </a:xfrm>
          <a:prstGeom prst="rect">
            <a:avLst/>
          </a:prstGeom>
          <a:solidFill>
            <a:srgbClr val="F39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txBox="1"/>
          <p:nvPr/>
        </p:nvSpPr>
        <p:spPr>
          <a:xfrm>
            <a:off x="2746950" y="316500"/>
            <a:ext cx="3650100" cy="6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850">
                <a:solidFill>
                  <a:srgbClr val="23484C"/>
                </a:solidFill>
                <a:latin typeface="Libre Baskerville"/>
                <a:ea typeface="Libre Baskerville"/>
                <a:cs typeface="Libre Baskerville"/>
                <a:sym typeface="Libre Baskerville"/>
              </a:rPr>
              <a:t>Planning </a:t>
            </a:r>
            <a:r>
              <a:rPr b="1" lang="fr" sz="1750">
                <a:solidFill>
                  <a:srgbClr val="23484C"/>
                </a:solidFill>
                <a:latin typeface="Libre Baskerville"/>
                <a:ea typeface="Libre Baskerville"/>
                <a:cs typeface="Libre Baskerville"/>
                <a:sym typeface="Libre Baskerville"/>
              </a:rPr>
              <a:t>(2/2)</a:t>
            </a:r>
            <a:endParaRPr sz="100">
              <a:solidFill>
                <a:srgbClr val="23484C"/>
              </a:solidFill>
              <a:latin typeface="Libre Baskerville"/>
              <a:ea typeface="Libre Baskerville"/>
              <a:cs typeface="Libre Baskerville"/>
              <a:sym typeface="Libre Baskerville"/>
            </a:endParaRPr>
          </a:p>
        </p:txBody>
      </p:sp>
      <p:sp>
        <p:nvSpPr>
          <p:cNvPr id="551" name="Google Shape;551;p34"/>
          <p:cNvSpPr txBox="1"/>
          <p:nvPr/>
        </p:nvSpPr>
        <p:spPr>
          <a:xfrm>
            <a:off x="111550" y="1909150"/>
            <a:ext cx="104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Traduction </a:t>
            </a:r>
            <a:endParaRPr sz="800">
              <a:latin typeface="Poppins Light"/>
              <a:ea typeface="Poppins Light"/>
              <a:cs typeface="Poppins Light"/>
              <a:sym typeface="Poppins Light"/>
            </a:endParaRPr>
          </a:p>
        </p:txBody>
      </p:sp>
      <p:sp>
        <p:nvSpPr>
          <p:cNvPr id="552" name="Google Shape;552;p34"/>
          <p:cNvSpPr/>
          <p:nvPr/>
        </p:nvSpPr>
        <p:spPr>
          <a:xfrm flipH="1">
            <a:off x="1149300" y="1532300"/>
            <a:ext cx="2044500" cy="267000"/>
          </a:xfrm>
          <a:prstGeom prst="rect">
            <a:avLst/>
          </a:prstGeom>
          <a:solidFill>
            <a:srgbClr val="2B55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txBox="1"/>
          <p:nvPr/>
        </p:nvSpPr>
        <p:spPr>
          <a:xfrm>
            <a:off x="3773850" y="168575"/>
            <a:ext cx="1596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23484C"/>
                </a:solidFill>
                <a:latin typeface="Poppins Light"/>
                <a:ea typeface="Poppins Light"/>
                <a:cs typeface="Poppins Light"/>
                <a:sym typeface="Poppins Light"/>
              </a:rPr>
              <a:t>ELEARNING</a:t>
            </a:r>
            <a:endParaRPr sz="900">
              <a:solidFill>
                <a:srgbClr val="23484C"/>
              </a:solidFill>
              <a:latin typeface="Poppins Light"/>
              <a:ea typeface="Poppins Light"/>
              <a:cs typeface="Poppins Light"/>
              <a:sym typeface="Poppins Light"/>
            </a:endParaRPr>
          </a:p>
        </p:txBody>
      </p:sp>
      <p:sp>
        <p:nvSpPr>
          <p:cNvPr id="554" name="Google Shape;554;p34"/>
          <p:cNvSpPr txBox="1"/>
          <p:nvPr/>
        </p:nvSpPr>
        <p:spPr>
          <a:xfrm>
            <a:off x="7774475" y="989150"/>
            <a:ext cx="13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850">
                <a:solidFill>
                  <a:srgbClr val="A58A67"/>
                </a:solidFill>
                <a:latin typeface="Libre Baskerville"/>
                <a:ea typeface="Libre Baskerville"/>
                <a:cs typeface="Libre Baskerville"/>
                <a:sym typeface="Libre Baskerville"/>
              </a:rPr>
              <a:t>Semaine 47</a:t>
            </a:r>
            <a:endParaRPr b="1" sz="850">
              <a:solidFill>
                <a:srgbClr val="A58A67"/>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550">
                <a:solidFill>
                  <a:srgbClr val="A58A67"/>
                </a:solidFill>
                <a:latin typeface="Libre Baskerville"/>
                <a:ea typeface="Libre Baskerville"/>
                <a:cs typeface="Libre Baskerville"/>
                <a:sym typeface="Libre Baskerville"/>
              </a:rPr>
              <a:t>22</a:t>
            </a:r>
            <a:r>
              <a:rPr b="1" lang="fr" sz="550">
                <a:solidFill>
                  <a:srgbClr val="A58A67"/>
                </a:solidFill>
                <a:latin typeface="Libre Baskerville"/>
                <a:ea typeface="Libre Baskerville"/>
                <a:cs typeface="Libre Baskerville"/>
                <a:sym typeface="Libre Baskerville"/>
              </a:rPr>
              <a:t>-28 novembre</a:t>
            </a:r>
            <a:endParaRPr b="1" sz="850">
              <a:solidFill>
                <a:srgbClr val="A58A67"/>
              </a:solidFill>
              <a:latin typeface="Libre Baskerville"/>
              <a:ea typeface="Libre Baskerville"/>
              <a:cs typeface="Libre Baskerville"/>
              <a:sym typeface="Libre Baskerville"/>
            </a:endParaRPr>
          </a:p>
        </p:txBody>
      </p:sp>
      <p:sp>
        <p:nvSpPr>
          <p:cNvPr id="555" name="Google Shape;555;p34"/>
          <p:cNvSpPr txBox="1"/>
          <p:nvPr/>
        </p:nvSpPr>
        <p:spPr>
          <a:xfrm>
            <a:off x="111550" y="1460750"/>
            <a:ext cx="10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Conception détaillée (suite)</a:t>
            </a:r>
            <a:endParaRPr sz="800">
              <a:latin typeface="Poppins Light"/>
              <a:ea typeface="Poppins Light"/>
              <a:cs typeface="Poppins Light"/>
              <a:sym typeface="Poppins Light"/>
            </a:endParaRPr>
          </a:p>
        </p:txBody>
      </p:sp>
      <p:grpSp>
        <p:nvGrpSpPr>
          <p:cNvPr id="556" name="Google Shape;556;p34"/>
          <p:cNvGrpSpPr/>
          <p:nvPr/>
        </p:nvGrpSpPr>
        <p:grpSpPr>
          <a:xfrm>
            <a:off x="84700" y="2264188"/>
            <a:ext cx="3723125" cy="431100"/>
            <a:chOff x="84700" y="3330988"/>
            <a:chExt cx="3723125" cy="431100"/>
          </a:xfrm>
        </p:grpSpPr>
        <p:sp>
          <p:nvSpPr>
            <p:cNvPr id="557" name="Google Shape;557;p34"/>
            <p:cNvSpPr txBox="1"/>
            <p:nvPr/>
          </p:nvSpPr>
          <p:spPr>
            <a:xfrm>
              <a:off x="84700" y="3330988"/>
              <a:ext cx="128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Crayonnés des illustrations</a:t>
              </a:r>
              <a:endParaRPr sz="900">
                <a:latin typeface="Poppins Light"/>
                <a:ea typeface="Poppins Light"/>
                <a:cs typeface="Poppins Light"/>
                <a:sym typeface="Poppins Light"/>
              </a:endParaRPr>
            </a:p>
          </p:txBody>
        </p:sp>
        <p:sp>
          <p:nvSpPr>
            <p:cNvPr id="558" name="Google Shape;558;p34"/>
            <p:cNvSpPr/>
            <p:nvPr/>
          </p:nvSpPr>
          <p:spPr>
            <a:xfrm flipH="1">
              <a:off x="1926525" y="3419000"/>
              <a:ext cx="1881300" cy="267000"/>
            </a:xfrm>
            <a:prstGeom prst="rect">
              <a:avLst/>
            </a:prstGeom>
            <a:solidFill>
              <a:srgbClr val="F39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34"/>
          <p:cNvSpPr/>
          <p:nvPr/>
        </p:nvSpPr>
        <p:spPr>
          <a:xfrm flipH="1">
            <a:off x="3814175" y="2355534"/>
            <a:ext cx="1329300" cy="267000"/>
          </a:xfrm>
          <a:prstGeom prst="rect">
            <a:avLst/>
          </a:prstGeom>
          <a:solidFill>
            <a:srgbClr val="2B55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txBox="1"/>
          <p:nvPr/>
        </p:nvSpPr>
        <p:spPr>
          <a:xfrm>
            <a:off x="111550" y="2800165"/>
            <a:ext cx="128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Maquettes des écrans</a:t>
            </a:r>
            <a:endParaRPr sz="800">
              <a:latin typeface="Poppins Light"/>
              <a:ea typeface="Poppins Light"/>
              <a:cs typeface="Poppins Light"/>
              <a:sym typeface="Poppins Light"/>
            </a:endParaRPr>
          </a:p>
        </p:txBody>
      </p:sp>
      <p:sp>
        <p:nvSpPr>
          <p:cNvPr id="561" name="Google Shape;561;p34"/>
          <p:cNvSpPr/>
          <p:nvPr/>
        </p:nvSpPr>
        <p:spPr>
          <a:xfrm>
            <a:off x="2478530" y="2834550"/>
            <a:ext cx="1329300" cy="267000"/>
          </a:xfrm>
          <a:prstGeom prst="rect">
            <a:avLst/>
          </a:prstGeom>
          <a:solidFill>
            <a:srgbClr val="F39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flipH="1">
            <a:off x="3814150" y="2834550"/>
            <a:ext cx="1329300" cy="267000"/>
          </a:xfrm>
          <a:prstGeom prst="rect">
            <a:avLst/>
          </a:prstGeom>
          <a:solidFill>
            <a:srgbClr val="2B55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txBox="1"/>
          <p:nvPr/>
        </p:nvSpPr>
        <p:spPr>
          <a:xfrm>
            <a:off x="1154645" y="1511910"/>
            <a:ext cx="28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800">
                <a:latin typeface="Poppins"/>
                <a:ea typeface="Poppins"/>
                <a:cs typeface="Poppins"/>
                <a:sym typeface="Poppins"/>
              </a:rPr>
              <a:t>⭐️</a:t>
            </a:r>
            <a:endParaRPr sz="800">
              <a:latin typeface="Poppins Light"/>
              <a:ea typeface="Poppins Light"/>
              <a:cs typeface="Poppins Light"/>
              <a:sym typeface="Poppins Light"/>
            </a:endParaRPr>
          </a:p>
        </p:txBody>
      </p:sp>
      <p:sp>
        <p:nvSpPr>
          <p:cNvPr id="564" name="Google Shape;564;p34"/>
          <p:cNvSpPr/>
          <p:nvPr/>
        </p:nvSpPr>
        <p:spPr>
          <a:xfrm flipH="1">
            <a:off x="7120950" y="3711125"/>
            <a:ext cx="1485600" cy="267000"/>
          </a:xfrm>
          <a:prstGeom prst="rect">
            <a:avLst/>
          </a:prstGeom>
          <a:solidFill>
            <a:srgbClr val="2B55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txBox="1"/>
          <p:nvPr/>
        </p:nvSpPr>
        <p:spPr>
          <a:xfrm>
            <a:off x="3796758" y="2814160"/>
            <a:ext cx="28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800">
                <a:latin typeface="Poppins"/>
                <a:ea typeface="Poppins"/>
                <a:cs typeface="Poppins"/>
                <a:sym typeface="Poppins"/>
              </a:rPr>
              <a:t>⭐️</a:t>
            </a:r>
            <a:endParaRPr sz="800">
              <a:latin typeface="Poppins Light"/>
              <a:ea typeface="Poppins Light"/>
              <a:cs typeface="Poppins Light"/>
              <a:sym typeface="Poppins Light"/>
            </a:endParaRPr>
          </a:p>
        </p:txBody>
      </p:sp>
      <p:sp>
        <p:nvSpPr>
          <p:cNvPr id="566" name="Google Shape;566;p34"/>
          <p:cNvSpPr txBox="1"/>
          <p:nvPr/>
        </p:nvSpPr>
        <p:spPr>
          <a:xfrm>
            <a:off x="111550" y="3638075"/>
            <a:ext cx="104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Recette</a:t>
            </a:r>
            <a:endParaRPr sz="800">
              <a:latin typeface="Poppins Light"/>
              <a:ea typeface="Poppins Light"/>
              <a:cs typeface="Poppins Light"/>
              <a:sym typeface="Poppins Light"/>
            </a:endParaRPr>
          </a:p>
        </p:txBody>
      </p:sp>
      <p:sp>
        <p:nvSpPr>
          <p:cNvPr id="567" name="Google Shape;567;p34"/>
          <p:cNvSpPr txBox="1"/>
          <p:nvPr/>
        </p:nvSpPr>
        <p:spPr>
          <a:xfrm>
            <a:off x="7121058" y="3690735"/>
            <a:ext cx="28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800">
                <a:latin typeface="Poppins"/>
                <a:ea typeface="Poppins"/>
                <a:cs typeface="Poppins"/>
                <a:sym typeface="Poppins"/>
              </a:rPr>
              <a:t>⭐️</a:t>
            </a:r>
            <a:endParaRPr sz="800">
              <a:latin typeface="Poppins Light"/>
              <a:ea typeface="Poppins Light"/>
              <a:cs typeface="Poppins Light"/>
              <a:sym typeface="Poppins Light"/>
            </a:endParaRPr>
          </a:p>
        </p:txBody>
      </p:sp>
      <p:sp>
        <p:nvSpPr>
          <p:cNvPr id="568" name="Google Shape;568;p34"/>
          <p:cNvSpPr txBox="1"/>
          <p:nvPr/>
        </p:nvSpPr>
        <p:spPr>
          <a:xfrm>
            <a:off x="165400" y="4022838"/>
            <a:ext cx="10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Implémentation et déploiement</a:t>
            </a:r>
            <a:endParaRPr sz="800">
              <a:latin typeface="Poppins Light"/>
              <a:ea typeface="Poppins Light"/>
              <a:cs typeface="Poppins Light"/>
              <a:sym typeface="Poppins Light"/>
            </a:endParaRPr>
          </a:p>
        </p:txBody>
      </p:sp>
      <p:sp>
        <p:nvSpPr>
          <p:cNvPr id="569" name="Google Shape;569;p34"/>
          <p:cNvSpPr/>
          <p:nvPr/>
        </p:nvSpPr>
        <p:spPr>
          <a:xfrm>
            <a:off x="8606550" y="4061000"/>
            <a:ext cx="443100" cy="531000"/>
          </a:xfrm>
          <a:prstGeom prst="rightArrow">
            <a:avLst>
              <a:gd fmla="val 50000" name="adj1"/>
              <a:gd fmla="val 50000" name="adj2"/>
            </a:avLst>
          </a:prstGeom>
          <a:solidFill>
            <a:srgbClr val="2B55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t>🚀</a:t>
            </a:r>
            <a:endParaRPr/>
          </a:p>
        </p:txBody>
      </p:sp>
      <p:sp>
        <p:nvSpPr>
          <p:cNvPr id="570" name="Google Shape;570;p34"/>
          <p:cNvSpPr/>
          <p:nvPr/>
        </p:nvSpPr>
        <p:spPr>
          <a:xfrm flipH="1">
            <a:off x="4134588" y="4710300"/>
            <a:ext cx="531900" cy="267000"/>
          </a:xfrm>
          <a:prstGeom prst="rect">
            <a:avLst/>
          </a:prstGeom>
          <a:solidFill>
            <a:srgbClr val="2B55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txBox="1"/>
          <p:nvPr/>
        </p:nvSpPr>
        <p:spPr>
          <a:xfrm>
            <a:off x="4666488" y="4710300"/>
            <a:ext cx="167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Votre temps de validation </a:t>
            </a:r>
            <a:endParaRPr sz="800">
              <a:latin typeface="Poppins Light"/>
              <a:ea typeface="Poppins Light"/>
              <a:cs typeface="Poppins Light"/>
              <a:sym typeface="Poppins Light"/>
            </a:endParaRPr>
          </a:p>
        </p:txBody>
      </p:sp>
      <p:sp>
        <p:nvSpPr>
          <p:cNvPr id="572" name="Google Shape;572;p34"/>
          <p:cNvSpPr/>
          <p:nvPr/>
        </p:nvSpPr>
        <p:spPr>
          <a:xfrm flipH="1">
            <a:off x="1744638" y="4710300"/>
            <a:ext cx="531900" cy="267000"/>
          </a:xfrm>
          <a:prstGeom prst="rect">
            <a:avLst/>
          </a:prstGeom>
          <a:solidFill>
            <a:srgbClr val="F39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txBox="1"/>
          <p:nvPr/>
        </p:nvSpPr>
        <p:spPr>
          <a:xfrm>
            <a:off x="2366163" y="4710300"/>
            <a:ext cx="167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Notre temps de production  </a:t>
            </a:r>
            <a:endParaRPr sz="800">
              <a:latin typeface="Poppins Light"/>
              <a:ea typeface="Poppins Light"/>
              <a:cs typeface="Poppins Light"/>
              <a:sym typeface="Poppins Light"/>
            </a:endParaRPr>
          </a:p>
        </p:txBody>
      </p:sp>
      <p:sp>
        <p:nvSpPr>
          <p:cNvPr id="574" name="Google Shape;574;p34"/>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34">
            <a:hlinkClick action="ppaction://hlinkshowjump?jump=nextslide"/>
          </p:cNvPr>
          <p:cNvPicPr preferRelativeResize="0"/>
          <p:nvPr/>
        </p:nvPicPr>
        <p:blipFill>
          <a:blip r:embed="rId4">
            <a:alphaModFix/>
          </a:blip>
          <a:stretch>
            <a:fillRect/>
          </a:stretch>
        </p:blipFill>
        <p:spPr>
          <a:xfrm>
            <a:off x="8682563" y="4641237"/>
            <a:ext cx="280625" cy="280625"/>
          </a:xfrm>
          <a:prstGeom prst="rect">
            <a:avLst/>
          </a:prstGeom>
          <a:noFill/>
          <a:ln>
            <a:noFill/>
          </a:ln>
        </p:spPr>
      </p:pic>
      <p:sp>
        <p:nvSpPr>
          <p:cNvPr id="576" name="Google Shape;576;p34"/>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34">
            <a:hlinkClick action="ppaction://hlinkshowjump?jump=previousslide"/>
          </p:cNvPr>
          <p:cNvPicPr preferRelativeResize="0"/>
          <p:nvPr/>
        </p:nvPicPr>
        <p:blipFill>
          <a:blip r:embed="rId4">
            <a:alphaModFix/>
          </a:blip>
          <a:stretch>
            <a:fillRect/>
          </a:stretch>
        </p:blipFill>
        <p:spPr>
          <a:xfrm rot="10800000">
            <a:off x="246637" y="4641237"/>
            <a:ext cx="280625" cy="280625"/>
          </a:xfrm>
          <a:prstGeom prst="rect">
            <a:avLst/>
          </a:prstGeom>
          <a:noFill/>
          <a:ln>
            <a:noFill/>
          </a:ln>
        </p:spPr>
      </p:pic>
      <p:sp>
        <p:nvSpPr>
          <p:cNvPr id="578" name="Google Shape;578;p34"/>
          <p:cNvSpPr txBox="1"/>
          <p:nvPr/>
        </p:nvSpPr>
        <p:spPr>
          <a:xfrm>
            <a:off x="6223383" y="4689910"/>
            <a:ext cx="28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latin typeface="Poppins"/>
                <a:ea typeface="Poppins"/>
                <a:cs typeface="Poppins"/>
                <a:sym typeface="Poppins"/>
              </a:rPr>
              <a:t>⭐️</a:t>
            </a:r>
            <a:endParaRPr sz="1000">
              <a:latin typeface="Poppins Light"/>
              <a:ea typeface="Poppins Light"/>
              <a:cs typeface="Poppins Light"/>
              <a:sym typeface="Poppins Light"/>
            </a:endParaRPr>
          </a:p>
        </p:txBody>
      </p:sp>
      <p:sp>
        <p:nvSpPr>
          <p:cNvPr id="579" name="Google Shape;579;p34"/>
          <p:cNvSpPr txBox="1"/>
          <p:nvPr/>
        </p:nvSpPr>
        <p:spPr>
          <a:xfrm>
            <a:off x="6448338" y="4710300"/>
            <a:ext cx="167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Poppins Light"/>
                <a:ea typeface="Poppins Light"/>
                <a:cs typeface="Poppins Light"/>
                <a:sym typeface="Poppins Light"/>
              </a:rPr>
              <a:t>Réunions de travail à prévoir</a:t>
            </a:r>
            <a:endParaRPr sz="800">
              <a:latin typeface="Poppins Light"/>
              <a:ea typeface="Poppins Light"/>
              <a:cs typeface="Poppins Light"/>
              <a:sym typeface="Poppi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583" name="Shape 583"/>
        <p:cNvGrpSpPr/>
        <p:nvPr/>
      </p:nvGrpSpPr>
      <p:grpSpPr>
        <a:xfrm>
          <a:off x="0" y="0"/>
          <a:ext cx="0" cy="0"/>
          <a:chOff x="0" y="0"/>
          <a:chExt cx="0" cy="0"/>
        </a:xfrm>
      </p:grpSpPr>
      <p:sp>
        <p:nvSpPr>
          <p:cNvPr id="584" name="Google Shape;584;p35"/>
          <p:cNvSpPr/>
          <p:nvPr/>
        </p:nvSpPr>
        <p:spPr>
          <a:xfrm>
            <a:off x="0" y="-125"/>
            <a:ext cx="3978300" cy="51435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txBox="1"/>
          <p:nvPr/>
        </p:nvSpPr>
        <p:spPr>
          <a:xfrm>
            <a:off x="297100" y="1652225"/>
            <a:ext cx="3416400" cy="15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50">
                <a:solidFill>
                  <a:srgbClr val="FFFFFF"/>
                </a:solidFill>
                <a:latin typeface="Libre Baskerville"/>
                <a:ea typeface="Libre Baskerville"/>
                <a:cs typeface="Libre Baskerville"/>
                <a:sym typeface="Libre Baskerville"/>
              </a:rPr>
              <a:t>Les bonnes pratiques en gestion de projet</a:t>
            </a:r>
            <a:endParaRPr b="1" sz="2850">
              <a:solidFill>
                <a:srgbClr val="FFFFFF"/>
              </a:solidFill>
              <a:latin typeface="Libre Baskerville"/>
              <a:ea typeface="Libre Baskerville"/>
              <a:cs typeface="Libre Baskerville"/>
              <a:sym typeface="Libre Baskerville"/>
            </a:endParaRPr>
          </a:p>
        </p:txBody>
      </p:sp>
      <p:pic>
        <p:nvPicPr>
          <p:cNvPr id="586" name="Google Shape;586;p35"/>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587" name="Google Shape;587;p35"/>
          <p:cNvSpPr txBox="1"/>
          <p:nvPr/>
        </p:nvSpPr>
        <p:spPr>
          <a:xfrm>
            <a:off x="509000" y="1432150"/>
            <a:ext cx="159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FFFF"/>
                </a:solidFill>
                <a:latin typeface="Poppins Light"/>
                <a:ea typeface="Poppins Light"/>
                <a:cs typeface="Poppins Light"/>
                <a:sym typeface="Poppins Light"/>
              </a:rPr>
              <a:t>E-LEARNING</a:t>
            </a:r>
            <a:endParaRPr sz="900">
              <a:solidFill>
                <a:srgbClr val="FFFFFF"/>
              </a:solidFill>
              <a:latin typeface="Poppins Light"/>
              <a:ea typeface="Poppins Light"/>
              <a:cs typeface="Poppins Light"/>
              <a:sym typeface="Poppins Light"/>
            </a:endParaRPr>
          </a:p>
        </p:txBody>
      </p:sp>
      <p:sp>
        <p:nvSpPr>
          <p:cNvPr id="588" name="Google Shape;588;p35"/>
          <p:cNvSpPr txBox="1"/>
          <p:nvPr/>
        </p:nvSpPr>
        <p:spPr>
          <a:xfrm>
            <a:off x="4250525" y="190125"/>
            <a:ext cx="4721100" cy="476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000">
                <a:solidFill>
                  <a:srgbClr val="434343"/>
                </a:solidFill>
                <a:latin typeface="Poppins Light"/>
                <a:ea typeface="Poppins Light"/>
                <a:cs typeface="Poppins Light"/>
                <a:sym typeface="Poppins Light"/>
              </a:rPr>
              <a:t>Pour garantir le bon déroulé du projet, voici les bonnes pratiques que nous mettons habituellement en place avec nos clients : </a:t>
            </a:r>
            <a:endParaRPr sz="1000">
              <a:solidFill>
                <a:srgbClr val="434343"/>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b="1" sz="1000">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rPr lang="fr" sz="1000" u="sng">
                <a:solidFill>
                  <a:srgbClr val="434343"/>
                </a:solidFill>
                <a:latin typeface="Poppins Light"/>
                <a:ea typeface="Poppins Light"/>
                <a:cs typeface="Poppins Light"/>
                <a:sym typeface="Poppins Light"/>
              </a:rPr>
              <a:t>En matière de suivi de projet :</a:t>
            </a:r>
            <a:r>
              <a:rPr b="1" lang="fr" sz="1000">
                <a:solidFill>
                  <a:srgbClr val="434343"/>
                </a:solidFill>
                <a:latin typeface="Poppins"/>
                <a:ea typeface="Poppins"/>
                <a:cs typeface="Poppins"/>
                <a:sym typeface="Poppins"/>
              </a:rPr>
              <a:t> </a:t>
            </a:r>
            <a:endParaRPr b="1" sz="1000">
              <a:solidFill>
                <a:srgbClr val="434343"/>
              </a:solidFill>
              <a:latin typeface="Poppins"/>
              <a:ea typeface="Poppins"/>
              <a:cs typeface="Poppins"/>
              <a:sym typeface="Poppins"/>
            </a:endParaRPr>
          </a:p>
          <a:p>
            <a:pPr indent="-292100" lvl="0" marL="457200" rtl="0" algn="l">
              <a:lnSpc>
                <a:spcPct val="115000"/>
              </a:lnSpc>
              <a:spcBef>
                <a:spcPts val="0"/>
              </a:spcBef>
              <a:spcAft>
                <a:spcPts val="0"/>
              </a:spcAft>
              <a:buClr>
                <a:srgbClr val="434343"/>
              </a:buClr>
              <a:buSzPts val="1000"/>
              <a:buFont typeface="Poppins Light"/>
              <a:buChar char="-"/>
            </a:pPr>
            <a:r>
              <a:rPr b="1" lang="fr" sz="1000">
                <a:solidFill>
                  <a:srgbClr val="434343"/>
                </a:solidFill>
                <a:latin typeface="Poppins"/>
                <a:ea typeface="Poppins"/>
                <a:cs typeface="Poppins"/>
                <a:sym typeface="Poppins"/>
              </a:rPr>
              <a:t>1 chef de projet côté Sydo</a:t>
            </a:r>
            <a:r>
              <a:rPr lang="fr" sz="1000">
                <a:solidFill>
                  <a:srgbClr val="434343"/>
                </a:solidFill>
                <a:latin typeface="Poppins Light"/>
                <a:ea typeface="Poppins Light"/>
                <a:cs typeface="Poppins Light"/>
                <a:sym typeface="Poppins Light"/>
              </a:rPr>
              <a:t> qui orchestre le projet, veille à son bon fonctionnement et s’assure que le produit développé correspond à vos attentes </a:t>
            </a:r>
            <a:endParaRPr sz="1000">
              <a:solidFill>
                <a:srgbClr val="434343"/>
              </a:solidFill>
              <a:latin typeface="Poppins Light"/>
              <a:ea typeface="Poppins Light"/>
              <a:cs typeface="Poppins Light"/>
              <a:sym typeface="Poppins Light"/>
            </a:endParaRPr>
          </a:p>
          <a:p>
            <a:pPr indent="-292100" lvl="0" marL="457200" rtl="0" algn="l">
              <a:lnSpc>
                <a:spcPct val="115000"/>
              </a:lnSpc>
              <a:spcBef>
                <a:spcPts val="0"/>
              </a:spcBef>
              <a:spcAft>
                <a:spcPts val="0"/>
              </a:spcAft>
              <a:buClr>
                <a:srgbClr val="434343"/>
              </a:buClr>
              <a:buSzPts val="1000"/>
              <a:buFont typeface="Poppins Light"/>
              <a:buChar char="-"/>
            </a:pPr>
            <a:r>
              <a:rPr b="1" lang="fr" sz="1000">
                <a:solidFill>
                  <a:srgbClr val="434343"/>
                </a:solidFill>
                <a:latin typeface="Poppins"/>
                <a:ea typeface="Poppins"/>
                <a:cs typeface="Poppins"/>
                <a:sym typeface="Poppins"/>
              </a:rPr>
              <a:t>1 coordinateur côté Veolia, </a:t>
            </a:r>
            <a:r>
              <a:rPr lang="fr" sz="1000">
                <a:solidFill>
                  <a:srgbClr val="434343"/>
                </a:solidFill>
                <a:latin typeface="Poppins Light"/>
                <a:ea typeface="Poppins Light"/>
                <a:cs typeface="Poppins Light"/>
                <a:sym typeface="Poppins Light"/>
              </a:rPr>
              <a:t>si possible expert du sujet, qui suit l’avancée du projet, organise les relectures internes, valide les contenus. </a:t>
            </a:r>
            <a:endParaRPr sz="1000">
              <a:solidFill>
                <a:srgbClr val="434343"/>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b="1" sz="1000">
              <a:solidFill>
                <a:srgbClr val="434343"/>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fr" sz="1000" u="sng">
                <a:solidFill>
                  <a:srgbClr val="434343"/>
                </a:solidFill>
                <a:latin typeface="Poppins Light"/>
                <a:ea typeface="Poppins Light"/>
                <a:cs typeface="Poppins Light"/>
                <a:sym typeface="Poppins Light"/>
              </a:rPr>
              <a:t>Le p</a:t>
            </a:r>
            <a:r>
              <a:rPr lang="fr" sz="1000" u="sng">
                <a:solidFill>
                  <a:srgbClr val="434343"/>
                </a:solidFill>
                <a:latin typeface="Poppins Light"/>
                <a:ea typeface="Poppins Light"/>
                <a:cs typeface="Poppins Light"/>
                <a:sym typeface="Poppins Light"/>
              </a:rPr>
              <a:t>rocess à respecter : </a:t>
            </a:r>
            <a:endParaRPr sz="1000">
              <a:solidFill>
                <a:srgbClr val="434343"/>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000">
                <a:solidFill>
                  <a:srgbClr val="434343"/>
                </a:solidFill>
                <a:latin typeface="Poppins Light"/>
                <a:ea typeface="Poppins Light"/>
                <a:cs typeface="Poppins Light"/>
                <a:sym typeface="Poppins Light"/>
              </a:rPr>
              <a:t>Pour garantir une livraison dans les délais et la qualité du résultat, nous imposons </a:t>
            </a:r>
            <a:r>
              <a:rPr b="1" lang="fr" sz="1000">
                <a:solidFill>
                  <a:srgbClr val="434343"/>
                </a:solidFill>
                <a:latin typeface="Poppins"/>
                <a:ea typeface="Poppins"/>
                <a:cs typeface="Poppins"/>
                <a:sym typeface="Poppins"/>
              </a:rPr>
              <a:t>une validation step-by-step des éléments </a:t>
            </a:r>
            <a:r>
              <a:rPr lang="fr" sz="1000">
                <a:solidFill>
                  <a:srgbClr val="434343"/>
                </a:solidFill>
                <a:latin typeface="Poppins Light"/>
                <a:ea typeface="Poppins Light"/>
                <a:cs typeface="Poppins Light"/>
                <a:sym typeface="Poppins Light"/>
              </a:rPr>
              <a:t>: vous validerez d’abord architecture, la rédaction, puis les maquettes et enfin le module développé. Une fois les éléments validés, aucune correction ne sera envisageable sans surcoût. </a:t>
            </a:r>
            <a:endParaRPr sz="1000">
              <a:solidFill>
                <a:srgbClr val="434343"/>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b="1" sz="1000">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rPr lang="fr" sz="1000" u="sng">
                <a:solidFill>
                  <a:srgbClr val="434343"/>
                </a:solidFill>
                <a:latin typeface="Poppins Light"/>
                <a:ea typeface="Poppins Light"/>
                <a:cs typeface="Poppins Light"/>
                <a:sym typeface="Poppins Light"/>
              </a:rPr>
              <a:t>Les temps d’échange : </a:t>
            </a:r>
            <a:endParaRPr b="1" sz="1000">
              <a:solidFill>
                <a:srgbClr val="434343"/>
              </a:solidFill>
              <a:latin typeface="Poppins"/>
              <a:ea typeface="Poppins"/>
              <a:cs typeface="Poppins"/>
              <a:sym typeface="Poppins"/>
            </a:endParaRPr>
          </a:p>
          <a:p>
            <a:pPr indent="-243500" lvl="0" marL="450000" rtl="0" algn="l">
              <a:lnSpc>
                <a:spcPct val="115000"/>
              </a:lnSpc>
              <a:spcBef>
                <a:spcPts val="0"/>
              </a:spcBef>
              <a:spcAft>
                <a:spcPts val="0"/>
              </a:spcAft>
              <a:buClr>
                <a:srgbClr val="434343"/>
              </a:buClr>
              <a:buSzPts val="1000"/>
              <a:buFont typeface="Poppins Light"/>
              <a:buChar char="-"/>
            </a:pPr>
            <a:r>
              <a:rPr b="1" lang="fr" sz="1000">
                <a:solidFill>
                  <a:srgbClr val="434343"/>
                </a:solidFill>
                <a:latin typeface="Poppins"/>
                <a:ea typeface="Poppins"/>
                <a:cs typeface="Poppins"/>
                <a:sym typeface="Poppins"/>
              </a:rPr>
              <a:t>Des réunions “rituel” toutes les 2 semaines : </a:t>
            </a:r>
            <a:r>
              <a:rPr lang="fr" sz="1000">
                <a:solidFill>
                  <a:srgbClr val="434343"/>
                </a:solidFill>
                <a:latin typeface="Poppins Light"/>
                <a:ea typeface="Poppins Light"/>
                <a:cs typeface="Poppins Light"/>
                <a:sym typeface="Poppins Light"/>
              </a:rPr>
              <a:t>30 min pour faire le point sur l’avancement du projet et régler les points de détail </a:t>
            </a:r>
            <a:endParaRPr sz="1000">
              <a:solidFill>
                <a:srgbClr val="434343"/>
              </a:solidFill>
              <a:latin typeface="Poppins Light"/>
              <a:ea typeface="Poppins Light"/>
              <a:cs typeface="Poppins Light"/>
              <a:sym typeface="Poppins Light"/>
            </a:endParaRPr>
          </a:p>
          <a:p>
            <a:pPr indent="-243500" lvl="0" marL="450000" rtl="0" algn="l">
              <a:lnSpc>
                <a:spcPct val="115000"/>
              </a:lnSpc>
              <a:spcBef>
                <a:spcPts val="0"/>
              </a:spcBef>
              <a:spcAft>
                <a:spcPts val="0"/>
              </a:spcAft>
              <a:buClr>
                <a:srgbClr val="434343"/>
              </a:buClr>
              <a:buSzPts val="1000"/>
              <a:buFont typeface="Poppins"/>
              <a:buChar char="-"/>
            </a:pPr>
            <a:r>
              <a:rPr b="1" lang="fr" sz="1000">
                <a:solidFill>
                  <a:srgbClr val="434343"/>
                </a:solidFill>
                <a:latin typeface="Poppins"/>
                <a:ea typeface="Poppins"/>
                <a:cs typeface="Poppins"/>
                <a:sym typeface="Poppins"/>
              </a:rPr>
              <a:t>Des réunions de travail </a:t>
            </a:r>
            <a:r>
              <a:rPr lang="fr" sz="1000">
                <a:solidFill>
                  <a:srgbClr val="434343"/>
                </a:solidFill>
                <a:latin typeface="Poppins Light"/>
                <a:ea typeface="Poppins Light"/>
                <a:cs typeface="Poppins Light"/>
                <a:sym typeface="Poppins Light"/>
              </a:rPr>
              <a:t>pour vous présenter nos productions et recueillir vos retours (symbolisées par ⭐️  dans le planning)</a:t>
            </a:r>
            <a:endParaRPr sz="1000">
              <a:solidFill>
                <a:srgbClr val="434343"/>
              </a:solidFill>
              <a:latin typeface="Poppins Light"/>
              <a:ea typeface="Poppins Light"/>
              <a:cs typeface="Poppins Light"/>
              <a:sym typeface="Poppins Light"/>
            </a:endParaRPr>
          </a:p>
          <a:p>
            <a:pPr indent="0" lvl="0" marL="457200" rtl="0" algn="l">
              <a:lnSpc>
                <a:spcPct val="115000"/>
              </a:lnSpc>
              <a:spcBef>
                <a:spcPts val="0"/>
              </a:spcBef>
              <a:spcAft>
                <a:spcPts val="0"/>
              </a:spcAft>
              <a:buNone/>
            </a:pPr>
            <a:r>
              <a:rPr lang="fr" sz="1000">
                <a:solidFill>
                  <a:srgbClr val="434343"/>
                </a:solidFill>
                <a:latin typeface="Poppins Light"/>
                <a:ea typeface="Poppins Light"/>
                <a:cs typeface="Poppins Light"/>
                <a:sym typeface="Poppins Light"/>
              </a:rPr>
              <a:t>NB : des temps de relecture interne sont à prévoir de votre côté en dehors de ces temps d’échange. </a:t>
            </a:r>
            <a:endParaRPr sz="1000">
              <a:solidFill>
                <a:srgbClr val="434343"/>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000">
              <a:solidFill>
                <a:srgbClr val="434343"/>
              </a:solidFill>
              <a:latin typeface="Poppins Light"/>
              <a:ea typeface="Poppins Light"/>
              <a:cs typeface="Poppins Light"/>
              <a:sym typeface="Poppins Light"/>
            </a:endParaRPr>
          </a:p>
        </p:txBody>
      </p:sp>
      <p:sp>
        <p:nvSpPr>
          <p:cNvPr id="589" name="Google Shape;589;p35"/>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35">
            <a:hlinkClick action="ppaction://hlinkshowjump?jump=previousslide"/>
          </p:cNvPr>
          <p:cNvPicPr preferRelativeResize="0"/>
          <p:nvPr/>
        </p:nvPicPr>
        <p:blipFill>
          <a:blip r:embed="rId4">
            <a:alphaModFix/>
          </a:blip>
          <a:stretch>
            <a:fillRect/>
          </a:stretch>
        </p:blipFill>
        <p:spPr>
          <a:xfrm rot="10800000">
            <a:off x="246637" y="4641237"/>
            <a:ext cx="280625" cy="280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78" name="Shape 78"/>
        <p:cNvGrpSpPr/>
        <p:nvPr/>
      </p:nvGrpSpPr>
      <p:grpSpPr>
        <a:xfrm>
          <a:off x="0" y="0"/>
          <a:ext cx="0" cy="0"/>
          <a:chOff x="0" y="0"/>
          <a:chExt cx="0" cy="0"/>
        </a:xfrm>
      </p:grpSpPr>
      <p:sp>
        <p:nvSpPr>
          <p:cNvPr id="79" name="Google Shape;79;p15"/>
          <p:cNvSpPr/>
          <p:nvPr/>
        </p:nvSpPr>
        <p:spPr>
          <a:xfrm>
            <a:off x="0" y="-125"/>
            <a:ext cx="3978300" cy="51435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nvSpPr>
        <p:spPr>
          <a:xfrm>
            <a:off x="509000" y="1652225"/>
            <a:ext cx="40629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50">
                <a:solidFill>
                  <a:srgbClr val="FFFFFF"/>
                </a:solidFill>
                <a:latin typeface="Libre Baskerville"/>
                <a:ea typeface="Libre Baskerville"/>
                <a:cs typeface="Libre Baskerville"/>
                <a:sym typeface="Libre Baskerville"/>
              </a:rPr>
              <a:t>Nos partis-pris </a:t>
            </a:r>
            <a:endParaRPr b="1" sz="2850">
              <a:solidFill>
                <a:srgbClr val="FFFFFF"/>
              </a:solidFill>
              <a:latin typeface="Libre Baskerville"/>
              <a:ea typeface="Libre Baskerville"/>
              <a:cs typeface="Libre Baskerville"/>
              <a:sym typeface="Libre Baskerville"/>
            </a:endParaRPr>
          </a:p>
        </p:txBody>
      </p:sp>
      <p:pic>
        <p:nvPicPr>
          <p:cNvPr id="81" name="Google Shape;81;p15"/>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82" name="Google Shape;82;p15"/>
          <p:cNvSpPr txBox="1"/>
          <p:nvPr/>
        </p:nvSpPr>
        <p:spPr>
          <a:xfrm>
            <a:off x="509000" y="1432150"/>
            <a:ext cx="159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FFFF"/>
                </a:solidFill>
                <a:latin typeface="Poppins Light"/>
                <a:ea typeface="Poppins Light"/>
                <a:cs typeface="Poppins Light"/>
                <a:sym typeface="Poppins Light"/>
              </a:rPr>
              <a:t>E-LEARNING</a:t>
            </a:r>
            <a:endParaRPr sz="900">
              <a:solidFill>
                <a:srgbClr val="FFFFFF"/>
              </a:solidFill>
              <a:latin typeface="Poppins Light"/>
              <a:ea typeface="Poppins Light"/>
              <a:cs typeface="Poppins Light"/>
              <a:sym typeface="Poppins Light"/>
            </a:endParaRPr>
          </a:p>
        </p:txBody>
      </p:sp>
      <p:sp>
        <p:nvSpPr>
          <p:cNvPr id="83" name="Google Shape;83;p15"/>
          <p:cNvSpPr txBox="1"/>
          <p:nvPr/>
        </p:nvSpPr>
        <p:spPr>
          <a:xfrm>
            <a:off x="4098125" y="266325"/>
            <a:ext cx="4721100" cy="46716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rgbClr val="434343"/>
              </a:buClr>
              <a:buSzPts val="1100"/>
              <a:buFont typeface="Poppins Light"/>
              <a:buChar char="-"/>
            </a:pPr>
            <a:r>
              <a:rPr b="1" lang="fr" sz="1100">
                <a:solidFill>
                  <a:srgbClr val="434343"/>
                </a:solidFill>
                <a:latin typeface="Poppins"/>
                <a:ea typeface="Poppins"/>
                <a:cs typeface="Poppins"/>
                <a:sym typeface="Poppins"/>
              </a:rPr>
              <a:t>Miser sur le module général pour donner envie : </a:t>
            </a:r>
            <a:r>
              <a:rPr lang="fr" sz="1100">
                <a:solidFill>
                  <a:srgbClr val="434343"/>
                </a:solidFill>
                <a:latin typeface="Poppins Light"/>
                <a:ea typeface="Poppins Light"/>
                <a:cs typeface="Poppins Light"/>
                <a:sym typeface="Poppins Light"/>
              </a:rPr>
              <a:t>ce module touchant une plus large cible que les suivants, nous vous proposons d’y accorder un budget plus important et de soigner particulièrement la dimension visuelle et interactive. Il pourra servir de vitrine et de “produit d’appel” à la Finance Academy. </a:t>
            </a:r>
            <a:endParaRPr sz="1100">
              <a:solidFill>
                <a:srgbClr val="434343"/>
              </a:solidFill>
              <a:latin typeface="Poppins Light"/>
              <a:ea typeface="Poppins Light"/>
              <a:cs typeface="Poppins Light"/>
              <a:sym typeface="Poppins Light"/>
            </a:endParaRPr>
          </a:p>
          <a:p>
            <a:pPr indent="0" lvl="0" marL="457200" rtl="0" algn="l">
              <a:lnSpc>
                <a:spcPct val="150000"/>
              </a:lnSpc>
              <a:spcBef>
                <a:spcPts val="0"/>
              </a:spcBef>
              <a:spcAft>
                <a:spcPts val="0"/>
              </a:spcAft>
              <a:buNone/>
            </a:pPr>
            <a:r>
              <a:t/>
            </a:r>
            <a:endParaRPr sz="1100">
              <a:solidFill>
                <a:srgbClr val="434343"/>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rgbClr val="434343"/>
              </a:buClr>
              <a:buSzPts val="1100"/>
              <a:buFont typeface="Poppins Light"/>
              <a:buChar char="-"/>
            </a:pPr>
            <a:r>
              <a:rPr b="1" lang="fr" sz="1100">
                <a:solidFill>
                  <a:srgbClr val="434343"/>
                </a:solidFill>
                <a:latin typeface="Poppins"/>
                <a:ea typeface="Poppins"/>
                <a:cs typeface="Poppins"/>
                <a:sym typeface="Poppins"/>
              </a:rPr>
              <a:t>Privilégier l’apprentissage par l’action et la réflexion </a:t>
            </a:r>
            <a:r>
              <a:rPr lang="fr" sz="1100">
                <a:solidFill>
                  <a:srgbClr val="434343"/>
                </a:solidFill>
                <a:latin typeface="Poppins Light"/>
                <a:ea typeface="Poppins Light"/>
                <a:cs typeface="Poppins Light"/>
                <a:sym typeface="Poppins Light"/>
              </a:rPr>
              <a:t>: nous veillerons à ce que les contenus ne soient pas transmis de manière systématiquement descendante. Les apprenants seront mis en situation, amenés à réaliser des actions pour obtenir des informations, à mettre à profit leurs acquis pour résoudre des problèmes, etc.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t/>
            </a:r>
            <a:endParaRPr sz="1100">
              <a:solidFill>
                <a:srgbClr val="434343"/>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rgbClr val="434343"/>
              </a:buClr>
              <a:buSzPts val="1100"/>
              <a:buFont typeface="Poppins Light"/>
              <a:buChar char="-"/>
            </a:pPr>
            <a:r>
              <a:rPr b="1" lang="fr" sz="1100">
                <a:solidFill>
                  <a:srgbClr val="434343"/>
                </a:solidFill>
                <a:latin typeface="Poppins"/>
                <a:ea typeface="Poppins"/>
                <a:cs typeface="Poppins"/>
                <a:sym typeface="Poppins"/>
              </a:rPr>
              <a:t>Intégrer quelques notes humoristiques bien dosées </a:t>
            </a:r>
            <a:r>
              <a:rPr lang="fr" sz="1100">
                <a:solidFill>
                  <a:srgbClr val="434343"/>
                </a:solidFill>
                <a:latin typeface="Poppins Light"/>
                <a:ea typeface="Poppins Light"/>
                <a:cs typeface="Poppins Light"/>
                <a:sym typeface="Poppins Light"/>
              </a:rPr>
              <a:t>dans les textes et les illustrations, pour apporter une touche ludique à la formation, capter l’attention et donner envie d’aller plus loin. </a:t>
            </a:r>
            <a:endParaRPr sz="1100">
              <a:solidFill>
                <a:srgbClr val="434343"/>
              </a:solidFill>
              <a:latin typeface="Poppins Light"/>
              <a:ea typeface="Poppins Light"/>
              <a:cs typeface="Poppins Light"/>
              <a:sym typeface="Poppins Light"/>
            </a:endParaRPr>
          </a:p>
        </p:txBody>
      </p:sp>
      <p:sp>
        <p:nvSpPr>
          <p:cNvPr id="84" name="Google Shape;84;p15"/>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5">
            <a:hlinkClick action="ppaction://hlinkshowjump?jump=nextslide"/>
          </p:cNvPr>
          <p:cNvPicPr preferRelativeResize="0"/>
          <p:nvPr/>
        </p:nvPicPr>
        <p:blipFill>
          <a:blip r:embed="rId4">
            <a:alphaModFix/>
          </a:blip>
          <a:stretch>
            <a:fillRect/>
          </a:stretch>
        </p:blipFill>
        <p:spPr>
          <a:xfrm>
            <a:off x="8682563" y="4641237"/>
            <a:ext cx="280625" cy="280625"/>
          </a:xfrm>
          <a:prstGeom prst="rect">
            <a:avLst/>
          </a:prstGeom>
          <a:noFill/>
          <a:ln>
            <a:noFill/>
          </a:ln>
        </p:spPr>
      </p:pic>
      <p:sp>
        <p:nvSpPr>
          <p:cNvPr id="86" name="Google Shape;86;p15"/>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5">
            <a:hlinkClick action="ppaction://hlinkshowjump?jump=previousslide"/>
          </p:cNvPr>
          <p:cNvPicPr preferRelativeResize="0"/>
          <p:nvPr/>
        </p:nvPicPr>
        <p:blipFill>
          <a:blip r:embed="rId4">
            <a:alphaModFix/>
          </a:blip>
          <a:stretch>
            <a:fillRect/>
          </a:stretch>
        </p:blipFill>
        <p:spPr>
          <a:xfrm rot="10800000">
            <a:off x="246637" y="4641237"/>
            <a:ext cx="280625" cy="280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93" name="Google Shape;93;p16"/>
          <p:cNvSpPr txBox="1"/>
          <p:nvPr/>
        </p:nvSpPr>
        <p:spPr>
          <a:xfrm>
            <a:off x="3442775" y="266025"/>
            <a:ext cx="5520300" cy="418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fr" sz="1100">
                <a:solidFill>
                  <a:srgbClr val="434343"/>
                </a:solidFill>
                <a:latin typeface="Poppins"/>
                <a:ea typeface="Poppins"/>
                <a:cs typeface="Poppins"/>
                <a:sym typeface="Poppins"/>
              </a:rPr>
              <a:t>Cibles : </a:t>
            </a:r>
            <a:r>
              <a:rPr lang="fr" sz="1100">
                <a:solidFill>
                  <a:srgbClr val="434343"/>
                </a:solidFill>
                <a:latin typeface="Poppins Light"/>
                <a:ea typeface="Poppins Light"/>
                <a:cs typeface="Poppins Light"/>
                <a:sym typeface="Poppins Light"/>
              </a:rPr>
              <a:t>Contrôleurs internes et toute autre personne de la fonction financière</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rPr b="1" lang="fr" sz="1100">
                <a:solidFill>
                  <a:srgbClr val="434343"/>
                </a:solidFill>
                <a:latin typeface="Poppins"/>
                <a:ea typeface="Poppins"/>
                <a:cs typeface="Poppins"/>
                <a:sym typeface="Poppins"/>
              </a:rPr>
              <a:t>Durée : </a:t>
            </a:r>
            <a:r>
              <a:rPr lang="fr" sz="1100">
                <a:solidFill>
                  <a:srgbClr val="434343"/>
                </a:solidFill>
                <a:latin typeface="Poppins Light"/>
                <a:ea typeface="Poppins Light"/>
                <a:cs typeface="Poppins Light"/>
                <a:sym typeface="Poppins Light"/>
              </a:rPr>
              <a:t>30-40 min</a:t>
            </a:r>
            <a:r>
              <a:rPr b="1" lang="fr" sz="1100">
                <a:solidFill>
                  <a:srgbClr val="434343"/>
                </a:solidFill>
                <a:latin typeface="Poppins"/>
                <a:ea typeface="Poppins"/>
                <a:cs typeface="Poppins"/>
                <a:sym typeface="Poppins"/>
              </a:rPr>
              <a:t> </a:t>
            </a:r>
            <a:endParaRPr b="1" sz="1100">
              <a:solidFill>
                <a:srgbClr val="434343"/>
              </a:solidFill>
              <a:latin typeface="Poppins"/>
              <a:ea typeface="Poppins"/>
              <a:cs typeface="Poppins"/>
              <a:sym typeface="Poppins"/>
            </a:endParaRPr>
          </a:p>
          <a:p>
            <a:pPr indent="0" lvl="0" marL="0" rtl="0" algn="l">
              <a:lnSpc>
                <a:spcPct val="150000"/>
              </a:lnSpc>
              <a:spcBef>
                <a:spcPts val="0"/>
              </a:spcBef>
              <a:spcAft>
                <a:spcPts val="0"/>
              </a:spcAft>
              <a:buNone/>
            </a:pPr>
            <a:r>
              <a:t/>
            </a:r>
            <a:endParaRPr b="1" sz="1100">
              <a:solidFill>
                <a:srgbClr val="434343"/>
              </a:solidFill>
              <a:latin typeface="Poppins"/>
              <a:ea typeface="Poppins"/>
              <a:cs typeface="Poppins"/>
              <a:sym typeface="Poppins"/>
            </a:endParaRPr>
          </a:p>
          <a:p>
            <a:pPr indent="0" lvl="0" marL="0" rtl="0" algn="l">
              <a:lnSpc>
                <a:spcPct val="150000"/>
              </a:lnSpc>
              <a:spcBef>
                <a:spcPts val="0"/>
              </a:spcBef>
              <a:spcAft>
                <a:spcPts val="0"/>
              </a:spcAft>
              <a:buNone/>
            </a:pPr>
            <a:r>
              <a:rPr b="1" lang="fr" sz="1100">
                <a:solidFill>
                  <a:srgbClr val="434343"/>
                </a:solidFill>
                <a:latin typeface="Poppins"/>
                <a:ea typeface="Poppins"/>
                <a:cs typeface="Poppins"/>
                <a:sym typeface="Poppins"/>
              </a:rPr>
              <a:t>Objectifs pédagogiques : </a:t>
            </a:r>
            <a:endParaRPr b="1" sz="1100">
              <a:solidFill>
                <a:srgbClr val="434343"/>
              </a:solidFill>
              <a:latin typeface="Poppins"/>
              <a:ea typeface="Poppins"/>
              <a:cs typeface="Poppins"/>
              <a:sym typeface="Poppins"/>
            </a:endParaRPr>
          </a:p>
          <a:p>
            <a:pPr indent="-298450" lvl="0" marL="457200" rtl="0" algn="l">
              <a:lnSpc>
                <a:spcPct val="115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Présenter les raisons d’être du contrôle interne dans le contexte Veolia </a:t>
            </a:r>
            <a:endParaRPr sz="1100">
              <a:solidFill>
                <a:srgbClr val="434343"/>
              </a:solidFill>
              <a:latin typeface="Poppins Light"/>
              <a:ea typeface="Poppins Light"/>
              <a:cs typeface="Poppins Light"/>
              <a:sym typeface="Poppins Light"/>
            </a:endParaRPr>
          </a:p>
          <a:p>
            <a:pPr indent="-298450" lvl="0" marL="457200" rtl="0" algn="l">
              <a:lnSpc>
                <a:spcPct val="115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Expliquer les grandes missions du contrôle interne </a:t>
            </a:r>
            <a:endParaRPr sz="1100">
              <a:solidFill>
                <a:srgbClr val="434343"/>
              </a:solidFill>
              <a:latin typeface="Poppins Light"/>
              <a:ea typeface="Poppins Light"/>
              <a:cs typeface="Poppins Light"/>
              <a:sym typeface="Poppins Light"/>
            </a:endParaRPr>
          </a:p>
          <a:p>
            <a:pPr indent="-298450" lvl="0" marL="457200" rtl="0" algn="l">
              <a:lnSpc>
                <a:spcPct val="115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Lister les grands champs d’application</a:t>
            </a:r>
            <a:endParaRPr sz="1100">
              <a:solidFill>
                <a:srgbClr val="434343"/>
              </a:solidFill>
              <a:latin typeface="Poppins Light"/>
              <a:ea typeface="Poppins Light"/>
              <a:cs typeface="Poppins Light"/>
              <a:sym typeface="Poppins Light"/>
            </a:endParaRPr>
          </a:p>
          <a:p>
            <a:pPr indent="-298450" lvl="0" marL="457200" rtl="0" algn="l">
              <a:lnSpc>
                <a:spcPct val="115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Présenter l’organisation de la fonction dans le groupe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t/>
            </a:r>
            <a:endParaRPr b="1" sz="1100">
              <a:solidFill>
                <a:srgbClr val="434343"/>
              </a:solidFill>
              <a:latin typeface="Poppins"/>
              <a:ea typeface="Poppins"/>
              <a:cs typeface="Poppins"/>
              <a:sym typeface="Poppins"/>
            </a:endParaRPr>
          </a:p>
          <a:p>
            <a:pPr indent="0" lvl="0" marL="0" rtl="0" algn="l">
              <a:lnSpc>
                <a:spcPct val="150000"/>
              </a:lnSpc>
              <a:spcBef>
                <a:spcPts val="0"/>
              </a:spcBef>
              <a:spcAft>
                <a:spcPts val="0"/>
              </a:spcAft>
              <a:buNone/>
            </a:pPr>
            <a:r>
              <a:rPr b="1" lang="fr" sz="1100">
                <a:solidFill>
                  <a:srgbClr val="434343"/>
                </a:solidFill>
                <a:latin typeface="Poppins"/>
                <a:ea typeface="Poppins"/>
                <a:cs typeface="Poppins"/>
                <a:sym typeface="Poppins"/>
              </a:rPr>
              <a:t>Modalités</a:t>
            </a:r>
            <a:r>
              <a:rPr lang="fr" sz="1100">
                <a:solidFill>
                  <a:srgbClr val="434343"/>
                </a:solidFill>
                <a:latin typeface="Poppins Light"/>
                <a:ea typeface="Poppins Light"/>
                <a:cs typeface="Poppins Light"/>
                <a:sym typeface="Poppins Light"/>
              </a:rPr>
              <a:t> : </a:t>
            </a:r>
            <a:endParaRPr sz="1100">
              <a:solidFill>
                <a:srgbClr val="434343"/>
              </a:solidFill>
              <a:latin typeface="Poppins Light"/>
              <a:ea typeface="Poppins Light"/>
              <a:cs typeface="Poppins Light"/>
              <a:sym typeface="Poppins Light"/>
            </a:endParaRPr>
          </a:p>
          <a:p>
            <a:pPr indent="0" lvl="0" marL="0" rtl="0" algn="l">
              <a:lnSpc>
                <a:spcPct val="150000"/>
              </a:lnSpc>
              <a:spcBef>
                <a:spcPts val="0"/>
              </a:spcBef>
              <a:spcAft>
                <a:spcPts val="0"/>
              </a:spcAft>
              <a:buNone/>
            </a:pPr>
            <a:r>
              <a:rPr lang="fr" sz="1100">
                <a:solidFill>
                  <a:srgbClr val="434343"/>
                </a:solidFill>
                <a:latin typeface="Poppins Light"/>
                <a:ea typeface="Poppins Light"/>
                <a:cs typeface="Poppins Light"/>
                <a:sym typeface="Poppins Light"/>
              </a:rPr>
              <a:t>4 activités interactives avec débriefs explicatifs :  </a:t>
            </a:r>
            <a:endParaRPr sz="1100">
              <a:solidFill>
                <a:srgbClr val="434343"/>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des mises en situation </a:t>
            </a:r>
            <a:endParaRPr sz="1100">
              <a:solidFill>
                <a:srgbClr val="434343"/>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un schéma interactif</a:t>
            </a:r>
            <a:endParaRPr sz="1100">
              <a:solidFill>
                <a:srgbClr val="434343"/>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une infographie animée interactive</a:t>
            </a:r>
            <a:endParaRPr sz="1100">
              <a:solidFill>
                <a:srgbClr val="434343"/>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rgbClr val="434343"/>
              </a:buClr>
              <a:buSzPts val="1100"/>
              <a:buFont typeface="Poppins Light"/>
              <a:buChar char="-"/>
            </a:pPr>
            <a:r>
              <a:rPr lang="fr" sz="1100">
                <a:solidFill>
                  <a:srgbClr val="434343"/>
                </a:solidFill>
                <a:latin typeface="Poppins Light"/>
                <a:ea typeface="Poppins Light"/>
                <a:cs typeface="Poppins Light"/>
                <a:sym typeface="Poppins Light"/>
              </a:rPr>
              <a:t>une vidéo interactive </a:t>
            </a:r>
            <a:endParaRPr sz="1100">
              <a:solidFill>
                <a:srgbClr val="434343"/>
              </a:solidFill>
              <a:latin typeface="Poppins Light"/>
              <a:ea typeface="Poppins Light"/>
              <a:cs typeface="Poppins Light"/>
              <a:sym typeface="Poppins Light"/>
            </a:endParaRPr>
          </a:p>
        </p:txBody>
      </p:sp>
      <p:sp>
        <p:nvSpPr>
          <p:cNvPr id="94" name="Google Shape;94;p16"/>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6">
            <a:hlinkClick action="ppaction://hlinkshowjump?jump=nextslide"/>
          </p:cNvPr>
          <p:cNvPicPr preferRelativeResize="0"/>
          <p:nvPr/>
        </p:nvPicPr>
        <p:blipFill>
          <a:blip r:embed="rId4">
            <a:alphaModFix/>
          </a:blip>
          <a:stretch>
            <a:fillRect/>
          </a:stretch>
        </p:blipFill>
        <p:spPr>
          <a:xfrm>
            <a:off x="8682563" y="4641237"/>
            <a:ext cx="280625" cy="280625"/>
          </a:xfrm>
          <a:prstGeom prst="rect">
            <a:avLst/>
          </a:prstGeom>
          <a:noFill/>
          <a:ln>
            <a:noFill/>
          </a:ln>
        </p:spPr>
      </p:pic>
      <p:sp>
        <p:nvSpPr>
          <p:cNvPr id="96" name="Google Shape;96;p16"/>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6">
            <a:hlinkClick action="ppaction://hlinkshowjump?jump=previousslide"/>
          </p:cNvPr>
          <p:cNvPicPr preferRelativeResize="0"/>
          <p:nvPr/>
        </p:nvPicPr>
        <p:blipFill>
          <a:blip r:embed="rId4">
            <a:alphaModFix/>
          </a:blip>
          <a:stretch>
            <a:fillRect/>
          </a:stretch>
        </p:blipFill>
        <p:spPr>
          <a:xfrm rot="10800000">
            <a:off x="246637" y="4641237"/>
            <a:ext cx="280625" cy="280625"/>
          </a:xfrm>
          <a:prstGeom prst="rect">
            <a:avLst/>
          </a:prstGeom>
          <a:noFill/>
          <a:ln>
            <a:noFill/>
          </a:ln>
        </p:spPr>
      </p:pic>
      <p:sp>
        <p:nvSpPr>
          <p:cNvPr id="98" name="Google Shape;98;p16"/>
          <p:cNvSpPr txBox="1"/>
          <p:nvPr/>
        </p:nvSpPr>
        <p:spPr>
          <a:xfrm>
            <a:off x="935750" y="732125"/>
            <a:ext cx="2065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50">
                <a:solidFill>
                  <a:srgbClr val="23484C"/>
                </a:solidFill>
                <a:latin typeface="Libre Baskerville"/>
                <a:ea typeface="Libre Baskerville"/>
                <a:cs typeface="Libre Baskerville"/>
                <a:sym typeface="Libre Baskerville"/>
              </a:rPr>
              <a:t>Module général</a:t>
            </a:r>
            <a:endParaRPr b="1" sz="2850">
              <a:solidFill>
                <a:srgbClr val="23484C"/>
              </a:solidFill>
              <a:latin typeface="Libre Baskerville"/>
              <a:ea typeface="Libre Baskerville"/>
              <a:cs typeface="Libre Baskerville"/>
              <a:sym typeface="Libre Baskerville"/>
            </a:endParaRPr>
          </a:p>
        </p:txBody>
      </p:sp>
      <p:pic>
        <p:nvPicPr>
          <p:cNvPr id="99" name="Google Shape;99;p16"/>
          <p:cNvPicPr preferRelativeResize="0"/>
          <p:nvPr/>
        </p:nvPicPr>
        <p:blipFill>
          <a:blip r:embed="rId5">
            <a:alphaModFix/>
          </a:blip>
          <a:stretch>
            <a:fillRect/>
          </a:stretch>
        </p:blipFill>
        <p:spPr>
          <a:xfrm flipH="1">
            <a:off x="897725" y="1641725"/>
            <a:ext cx="3561425" cy="2743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03" name="Shape 103"/>
        <p:cNvGrpSpPr/>
        <p:nvPr/>
      </p:nvGrpSpPr>
      <p:grpSpPr>
        <a:xfrm>
          <a:off x="0" y="0"/>
          <a:ext cx="0" cy="0"/>
          <a:chOff x="0" y="0"/>
          <a:chExt cx="0" cy="0"/>
        </a:xfrm>
      </p:grpSpPr>
      <p:sp>
        <p:nvSpPr>
          <p:cNvPr id="104" name="Google Shape;104;p17"/>
          <p:cNvSpPr/>
          <p:nvPr/>
        </p:nvSpPr>
        <p:spPr>
          <a:xfrm>
            <a:off x="0" y="-125"/>
            <a:ext cx="4572000" cy="5143500"/>
          </a:xfrm>
          <a:prstGeom prst="rect">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nvSpPr>
        <p:spPr>
          <a:xfrm>
            <a:off x="509000" y="988038"/>
            <a:ext cx="40629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50">
                <a:solidFill>
                  <a:srgbClr val="FFFFFF"/>
                </a:solidFill>
                <a:latin typeface="Libre Baskerville"/>
                <a:ea typeface="Libre Baskerville"/>
                <a:cs typeface="Libre Baskerville"/>
                <a:sym typeface="Libre Baskerville"/>
              </a:rPr>
              <a:t>L’univers</a:t>
            </a:r>
            <a:endParaRPr b="1" sz="2850">
              <a:solidFill>
                <a:srgbClr val="FFFFFF"/>
              </a:solidFill>
              <a:latin typeface="Libre Baskerville"/>
              <a:ea typeface="Libre Baskerville"/>
              <a:cs typeface="Libre Baskerville"/>
              <a:sym typeface="Libre Baskerville"/>
            </a:endParaRPr>
          </a:p>
        </p:txBody>
      </p:sp>
      <p:pic>
        <p:nvPicPr>
          <p:cNvPr id="106" name="Google Shape;106;p17"/>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107" name="Google Shape;107;p17"/>
          <p:cNvSpPr txBox="1"/>
          <p:nvPr/>
        </p:nvSpPr>
        <p:spPr>
          <a:xfrm>
            <a:off x="509000" y="767963"/>
            <a:ext cx="159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FFFF"/>
                </a:solidFill>
                <a:latin typeface="Poppins Light"/>
                <a:ea typeface="Poppins Light"/>
                <a:cs typeface="Poppins Light"/>
                <a:sym typeface="Poppins Light"/>
              </a:rPr>
              <a:t>E-LEARNING</a:t>
            </a:r>
            <a:endParaRPr sz="900">
              <a:solidFill>
                <a:srgbClr val="FFFFFF"/>
              </a:solidFill>
              <a:latin typeface="Poppins Light"/>
              <a:ea typeface="Poppins Light"/>
              <a:cs typeface="Poppins Light"/>
              <a:sym typeface="Poppins Light"/>
            </a:endParaRPr>
          </a:p>
        </p:txBody>
      </p:sp>
      <p:sp>
        <p:nvSpPr>
          <p:cNvPr id="108" name="Google Shape;108;p17"/>
          <p:cNvSpPr txBox="1"/>
          <p:nvPr/>
        </p:nvSpPr>
        <p:spPr>
          <a:xfrm>
            <a:off x="509000" y="1697138"/>
            <a:ext cx="3171900" cy="287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fr" sz="900">
                <a:solidFill>
                  <a:srgbClr val="F5F5F5"/>
                </a:solidFill>
                <a:latin typeface="Poppins Light"/>
                <a:ea typeface="Poppins Light"/>
                <a:cs typeface="Poppins Light"/>
                <a:sym typeface="Poppins Light"/>
              </a:rPr>
              <a:t>L’intérêt d’instaurer un univers est de </a:t>
            </a:r>
            <a:r>
              <a:rPr b="1" lang="fr" sz="900">
                <a:solidFill>
                  <a:srgbClr val="F5F5F5"/>
                </a:solidFill>
                <a:latin typeface="Poppins"/>
                <a:ea typeface="Poppins"/>
                <a:cs typeface="Poppins"/>
                <a:sym typeface="Poppins"/>
              </a:rPr>
              <a:t>capter rapidement  l’attention des apprenants en instaurant une atmosphère ludique  </a:t>
            </a:r>
            <a:r>
              <a:rPr lang="fr" sz="900">
                <a:solidFill>
                  <a:srgbClr val="F5F5F5"/>
                </a:solidFill>
                <a:latin typeface="Poppins Light"/>
                <a:ea typeface="Poppins Light"/>
                <a:cs typeface="Poppins Light"/>
                <a:sym typeface="Poppins Light"/>
              </a:rPr>
              <a:t>et de </a:t>
            </a:r>
            <a:r>
              <a:rPr b="1" lang="fr" sz="900">
                <a:solidFill>
                  <a:srgbClr val="F5F5F5"/>
                </a:solidFill>
                <a:latin typeface="Poppins"/>
                <a:ea typeface="Poppins"/>
                <a:cs typeface="Poppins"/>
                <a:sym typeface="Poppins"/>
              </a:rPr>
              <a:t>créer un fil rouge</a:t>
            </a:r>
            <a:r>
              <a:rPr lang="fr" sz="900">
                <a:solidFill>
                  <a:srgbClr val="F5F5F5"/>
                </a:solidFill>
                <a:latin typeface="Poppins Light"/>
                <a:ea typeface="Poppins Light"/>
                <a:cs typeface="Poppins Light"/>
                <a:sym typeface="Poppins Light"/>
              </a:rPr>
              <a:t> sur l’ensemble des modules “Contrôle interne”. </a:t>
            </a:r>
            <a:endParaRPr sz="900">
              <a:solidFill>
                <a:srgbClr val="F5F5F5"/>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t/>
            </a:r>
            <a:endParaRPr sz="900">
              <a:solidFill>
                <a:srgbClr val="F5F5F5"/>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900">
                <a:solidFill>
                  <a:srgbClr val="F5F5F5"/>
                </a:solidFill>
                <a:latin typeface="Poppins Light"/>
                <a:ea typeface="Poppins Light"/>
                <a:cs typeface="Poppins Light"/>
                <a:sym typeface="Poppins Light"/>
              </a:rPr>
              <a:t>Nous proposons d’utiliser l’univers graphique du film </a:t>
            </a:r>
            <a:r>
              <a:rPr b="1" lang="fr" sz="900">
                <a:solidFill>
                  <a:srgbClr val="F5F5F5"/>
                </a:solidFill>
                <a:latin typeface="Poppins"/>
                <a:ea typeface="Poppins"/>
                <a:cs typeface="Poppins"/>
                <a:sym typeface="Poppins"/>
              </a:rPr>
              <a:t>SOS Fantômes / Ghostbuster</a:t>
            </a:r>
            <a:r>
              <a:rPr lang="fr" sz="900">
                <a:solidFill>
                  <a:srgbClr val="F5F5F5"/>
                </a:solidFill>
                <a:latin typeface="Poppins Light"/>
                <a:ea typeface="Poppins Light"/>
                <a:cs typeface="Poppins Light"/>
                <a:sym typeface="Poppins Light"/>
              </a:rPr>
              <a:t> (en VO), notamment en réinterprétant le logo. Le principe d’un groupe de chasseurs de fantômes fait écho à la fonction de contrôle interne : ils ont notamment pour objectif de </a:t>
            </a:r>
            <a:r>
              <a:rPr b="1" lang="fr" sz="900">
                <a:solidFill>
                  <a:srgbClr val="F5F5F5"/>
                </a:solidFill>
                <a:latin typeface="Poppins"/>
                <a:ea typeface="Poppins"/>
                <a:cs typeface="Poppins"/>
                <a:sym typeface="Poppins"/>
              </a:rPr>
              <a:t>“chasser” la fraude, tout en aidant leurs collègues à l’éviter. </a:t>
            </a:r>
            <a:endParaRPr b="1" sz="900">
              <a:solidFill>
                <a:srgbClr val="F5F5F5"/>
              </a:solidFill>
              <a:latin typeface="Poppins"/>
              <a:ea typeface="Poppins"/>
              <a:cs typeface="Poppins"/>
              <a:sym typeface="Poppins"/>
            </a:endParaRPr>
          </a:p>
          <a:p>
            <a:pPr indent="0" lvl="0" marL="0" rtl="0" algn="l">
              <a:lnSpc>
                <a:spcPct val="115000"/>
              </a:lnSpc>
              <a:spcBef>
                <a:spcPts val="0"/>
              </a:spcBef>
              <a:spcAft>
                <a:spcPts val="0"/>
              </a:spcAft>
              <a:buNone/>
            </a:pPr>
            <a:r>
              <a:t/>
            </a:r>
            <a:endParaRPr sz="900">
              <a:solidFill>
                <a:srgbClr val="F5F5F5"/>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900">
                <a:solidFill>
                  <a:srgbClr val="F5F5F5"/>
                </a:solidFill>
                <a:latin typeface="Poppins Light"/>
                <a:ea typeface="Poppins Light"/>
                <a:cs typeface="Poppins Light"/>
                <a:sym typeface="Poppins Light"/>
              </a:rPr>
              <a:t>Cette référence fait partie de la culture populaire et  peut fonctionner dans tous les pays et pour toutes les tranches d’âge. </a:t>
            </a:r>
            <a:endParaRPr sz="900">
              <a:solidFill>
                <a:srgbClr val="F5F5F5"/>
              </a:solidFill>
              <a:latin typeface="Poppins Light"/>
              <a:ea typeface="Poppins Light"/>
              <a:cs typeface="Poppins Light"/>
              <a:sym typeface="Poppins Light"/>
            </a:endParaRPr>
          </a:p>
        </p:txBody>
      </p:sp>
      <p:pic>
        <p:nvPicPr>
          <p:cNvPr id="109" name="Google Shape;109;p17"/>
          <p:cNvPicPr preferRelativeResize="0"/>
          <p:nvPr/>
        </p:nvPicPr>
        <p:blipFill rotWithShape="1">
          <a:blip r:embed="rId4">
            <a:alphaModFix/>
          </a:blip>
          <a:srcRect b="0" l="6331" r="12500" t="0"/>
          <a:stretch/>
        </p:blipFill>
        <p:spPr>
          <a:xfrm>
            <a:off x="4129950" y="779250"/>
            <a:ext cx="4709248" cy="3753725"/>
          </a:xfrm>
          <a:prstGeom prst="rect">
            <a:avLst/>
          </a:prstGeom>
          <a:noFill/>
          <a:ln>
            <a:noFill/>
          </a:ln>
          <a:effectLst>
            <a:outerShdw blurRad="57150" rotWithShape="0" algn="bl" dir="5400000" dist="19050">
              <a:srgbClr val="000000">
                <a:alpha val="50000"/>
              </a:srgbClr>
            </a:outerShdw>
          </a:effectLst>
        </p:spPr>
      </p:pic>
      <p:sp>
        <p:nvSpPr>
          <p:cNvPr id="110" name="Google Shape;110;p17"/>
          <p:cNvSpPr/>
          <p:nvPr/>
        </p:nvSpPr>
        <p:spPr>
          <a:xfrm>
            <a:off x="8601325" y="4560000"/>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7">
            <a:hlinkClick action="ppaction://hlinkshowjump?jump=nextslide"/>
          </p:cNvPr>
          <p:cNvPicPr preferRelativeResize="0"/>
          <p:nvPr/>
        </p:nvPicPr>
        <p:blipFill>
          <a:blip r:embed="rId5">
            <a:alphaModFix/>
          </a:blip>
          <a:stretch>
            <a:fillRect/>
          </a:stretch>
        </p:blipFill>
        <p:spPr>
          <a:xfrm>
            <a:off x="8682563" y="4641237"/>
            <a:ext cx="280625" cy="280625"/>
          </a:xfrm>
          <a:prstGeom prst="rect">
            <a:avLst/>
          </a:prstGeom>
          <a:noFill/>
          <a:ln>
            <a:noFill/>
          </a:ln>
        </p:spPr>
      </p:pic>
      <p:sp>
        <p:nvSpPr>
          <p:cNvPr id="112" name="Google Shape;112;p17"/>
          <p:cNvSpPr/>
          <p:nvPr/>
        </p:nvSpPr>
        <p:spPr>
          <a:xfrm>
            <a:off x="165400" y="4560000"/>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7">
            <a:hlinkClick action="ppaction://hlinkshowjump?jump=previousslide"/>
          </p:cNvPr>
          <p:cNvPicPr preferRelativeResize="0"/>
          <p:nvPr/>
        </p:nvPicPr>
        <p:blipFill>
          <a:blip r:embed="rId5">
            <a:alphaModFix/>
          </a:blip>
          <a:stretch>
            <a:fillRect/>
          </a:stretch>
        </p:blipFill>
        <p:spPr>
          <a:xfrm rot="10800000">
            <a:off x="246637" y="4641237"/>
            <a:ext cx="280625" cy="28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7" name="Shape 117"/>
        <p:cNvGrpSpPr/>
        <p:nvPr/>
      </p:nvGrpSpPr>
      <p:grpSpPr>
        <a:xfrm>
          <a:off x="0" y="0"/>
          <a:ext cx="0" cy="0"/>
          <a:chOff x="0" y="0"/>
          <a:chExt cx="0" cy="0"/>
        </a:xfrm>
      </p:grpSpPr>
      <p:sp>
        <p:nvSpPr>
          <p:cNvPr id="118" name="Google Shape;118;p18"/>
          <p:cNvSpPr/>
          <p:nvPr/>
        </p:nvSpPr>
        <p:spPr>
          <a:xfrm>
            <a:off x="47125" y="0"/>
            <a:ext cx="2214000" cy="5143500"/>
          </a:xfrm>
          <a:prstGeom prst="rect">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5538"/>
              </a:solidFill>
            </a:endParaRPr>
          </a:p>
        </p:txBody>
      </p:sp>
      <p:sp>
        <p:nvSpPr>
          <p:cNvPr id="119" name="Google Shape;119;p18"/>
          <p:cNvSpPr txBox="1"/>
          <p:nvPr/>
        </p:nvSpPr>
        <p:spPr>
          <a:xfrm>
            <a:off x="94225" y="2204550"/>
            <a:ext cx="2119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50">
                <a:solidFill>
                  <a:srgbClr val="FFFFFF"/>
                </a:solidFill>
                <a:latin typeface="Libre Baskerville"/>
                <a:ea typeface="Libre Baskerville"/>
                <a:cs typeface="Libre Baskerville"/>
                <a:sym typeface="Libre Baskerville"/>
              </a:rPr>
              <a:t>L’architecture</a:t>
            </a:r>
            <a:endParaRPr b="1" sz="2050">
              <a:solidFill>
                <a:srgbClr val="FFFFFF"/>
              </a:solidFill>
              <a:latin typeface="Libre Baskerville"/>
              <a:ea typeface="Libre Baskerville"/>
              <a:cs typeface="Libre Baskerville"/>
              <a:sym typeface="Libre Baskerville"/>
            </a:endParaRPr>
          </a:p>
          <a:p>
            <a:pPr indent="0" lvl="0" marL="0" rtl="0" algn="l">
              <a:spcBef>
                <a:spcPts val="0"/>
              </a:spcBef>
              <a:spcAft>
                <a:spcPts val="0"/>
              </a:spcAft>
              <a:buNone/>
            </a:pPr>
            <a:r>
              <a:rPr b="1" lang="fr" sz="2050">
                <a:solidFill>
                  <a:srgbClr val="FFFFFF"/>
                </a:solidFill>
                <a:latin typeface="Libre Baskerville"/>
                <a:ea typeface="Libre Baskerville"/>
                <a:cs typeface="Libre Baskerville"/>
                <a:sym typeface="Libre Baskerville"/>
              </a:rPr>
              <a:t>du module 1</a:t>
            </a:r>
            <a:endParaRPr b="1" sz="2050">
              <a:solidFill>
                <a:srgbClr val="FFFFFF"/>
              </a:solidFill>
              <a:latin typeface="Libre Baskerville"/>
              <a:ea typeface="Libre Baskerville"/>
              <a:cs typeface="Libre Baskerville"/>
              <a:sym typeface="Libre Baskerville"/>
            </a:endParaRPr>
          </a:p>
        </p:txBody>
      </p:sp>
      <p:pic>
        <p:nvPicPr>
          <p:cNvPr id="120" name="Google Shape;120;p18"/>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121" name="Google Shape;121;p18"/>
          <p:cNvSpPr/>
          <p:nvPr/>
        </p:nvSpPr>
        <p:spPr>
          <a:xfrm>
            <a:off x="8601325" y="4596413"/>
            <a:ext cx="443100" cy="443100"/>
          </a:xfrm>
          <a:prstGeom prst="roundRect">
            <a:avLst>
              <a:gd fmla="val 16667" name="adj"/>
            </a:avLst>
          </a:prstGeom>
          <a:solidFill>
            <a:srgbClr val="A58A67"/>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18">
            <a:hlinkClick action="ppaction://hlinkshowjump?jump=nextslide"/>
          </p:cNvPr>
          <p:cNvPicPr preferRelativeResize="0"/>
          <p:nvPr/>
        </p:nvPicPr>
        <p:blipFill>
          <a:blip r:embed="rId4">
            <a:alphaModFix/>
          </a:blip>
          <a:stretch>
            <a:fillRect/>
          </a:stretch>
        </p:blipFill>
        <p:spPr>
          <a:xfrm>
            <a:off x="8682563" y="4677650"/>
            <a:ext cx="280625" cy="280625"/>
          </a:xfrm>
          <a:prstGeom prst="rect">
            <a:avLst/>
          </a:prstGeom>
          <a:noFill/>
          <a:ln>
            <a:noFill/>
          </a:ln>
        </p:spPr>
      </p:pic>
      <p:sp>
        <p:nvSpPr>
          <p:cNvPr id="123" name="Google Shape;123;p18"/>
          <p:cNvSpPr/>
          <p:nvPr/>
        </p:nvSpPr>
        <p:spPr>
          <a:xfrm>
            <a:off x="165400" y="4596413"/>
            <a:ext cx="443100" cy="443100"/>
          </a:xfrm>
          <a:prstGeom prst="roundRect">
            <a:avLst>
              <a:gd fmla="val 16667" name="adj"/>
            </a:avLst>
          </a:prstGeom>
          <a:solidFill>
            <a:srgbClr val="7B6950"/>
          </a:solidFill>
          <a:ln>
            <a:noFill/>
          </a:ln>
          <a:effectLst>
            <a:outerShdw blurRad="214313"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18">
            <a:hlinkClick action="ppaction://hlinkshowjump?jump=previousslide"/>
          </p:cNvPr>
          <p:cNvPicPr preferRelativeResize="0"/>
          <p:nvPr/>
        </p:nvPicPr>
        <p:blipFill>
          <a:blip r:embed="rId4">
            <a:alphaModFix/>
          </a:blip>
          <a:stretch>
            <a:fillRect/>
          </a:stretch>
        </p:blipFill>
        <p:spPr>
          <a:xfrm rot="10800000">
            <a:off x="246637" y="4677650"/>
            <a:ext cx="280625" cy="280625"/>
          </a:xfrm>
          <a:prstGeom prst="rect">
            <a:avLst/>
          </a:prstGeom>
          <a:noFill/>
          <a:ln>
            <a:noFill/>
          </a:ln>
        </p:spPr>
      </p:pic>
      <p:cxnSp>
        <p:nvCxnSpPr>
          <p:cNvPr id="125" name="Google Shape;125;p18"/>
          <p:cNvCxnSpPr/>
          <p:nvPr/>
        </p:nvCxnSpPr>
        <p:spPr>
          <a:xfrm>
            <a:off x="2714844" y="479431"/>
            <a:ext cx="6300" cy="4398600"/>
          </a:xfrm>
          <a:prstGeom prst="straightConnector1">
            <a:avLst/>
          </a:prstGeom>
          <a:noFill/>
          <a:ln cap="flat" cmpd="sng" w="19050">
            <a:solidFill>
              <a:srgbClr val="23484C"/>
            </a:solidFill>
            <a:prstDash val="solid"/>
            <a:round/>
            <a:headEnd len="med" w="med" type="none"/>
            <a:tailEnd len="med" w="med" type="stealth"/>
          </a:ln>
        </p:spPr>
      </p:cxnSp>
      <p:cxnSp>
        <p:nvCxnSpPr>
          <p:cNvPr id="126" name="Google Shape;126;p18"/>
          <p:cNvCxnSpPr/>
          <p:nvPr/>
        </p:nvCxnSpPr>
        <p:spPr>
          <a:xfrm flipH="1" rot="10800000">
            <a:off x="5591263" y="774975"/>
            <a:ext cx="234300" cy="600"/>
          </a:xfrm>
          <a:prstGeom prst="straightConnector1">
            <a:avLst/>
          </a:prstGeom>
          <a:noFill/>
          <a:ln cap="flat" cmpd="sng" w="19050">
            <a:solidFill>
              <a:srgbClr val="23484C"/>
            </a:solidFill>
            <a:prstDash val="solid"/>
            <a:round/>
            <a:headEnd len="med" w="med" type="none"/>
            <a:tailEnd len="med" w="med" type="triangle"/>
          </a:ln>
        </p:spPr>
      </p:cxnSp>
      <p:grpSp>
        <p:nvGrpSpPr>
          <p:cNvPr id="127" name="Google Shape;127;p18"/>
          <p:cNvGrpSpPr/>
          <p:nvPr/>
        </p:nvGrpSpPr>
        <p:grpSpPr>
          <a:xfrm>
            <a:off x="2487899" y="482576"/>
            <a:ext cx="3095660" cy="849802"/>
            <a:chOff x="2468731" y="196325"/>
            <a:chExt cx="2831742" cy="849802"/>
          </a:xfrm>
        </p:grpSpPr>
        <p:grpSp>
          <p:nvGrpSpPr>
            <p:cNvPr id="128" name="Google Shape;128;p18"/>
            <p:cNvGrpSpPr/>
            <p:nvPr/>
          </p:nvGrpSpPr>
          <p:grpSpPr>
            <a:xfrm>
              <a:off x="2468731" y="196325"/>
              <a:ext cx="471600" cy="377100"/>
              <a:chOff x="449975" y="2741700"/>
              <a:chExt cx="471600" cy="377100"/>
            </a:xfrm>
          </p:grpSpPr>
          <p:sp>
            <p:nvSpPr>
              <p:cNvPr id="129" name="Google Shape;129;p18"/>
              <p:cNvSpPr/>
              <p:nvPr/>
            </p:nvSpPr>
            <p:spPr>
              <a:xfrm>
                <a:off x="545525" y="2790000"/>
                <a:ext cx="280500" cy="280500"/>
              </a:xfrm>
              <a:prstGeom prst="ellipse">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nvSpPr>
            <p:spPr>
              <a:xfrm>
                <a:off x="4499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F5F5F5"/>
                    </a:solidFill>
                    <a:latin typeface="Libre Baskerville"/>
                    <a:ea typeface="Libre Baskerville"/>
                    <a:cs typeface="Libre Baskerville"/>
                    <a:sym typeface="Libre Baskerville"/>
                  </a:rPr>
                  <a:t>1</a:t>
                </a:r>
                <a:endParaRPr sz="100">
                  <a:solidFill>
                    <a:srgbClr val="F5F5F5"/>
                  </a:solidFill>
                  <a:latin typeface="Libre Baskerville"/>
                  <a:ea typeface="Libre Baskerville"/>
                  <a:cs typeface="Libre Baskerville"/>
                  <a:sym typeface="Libre Baskerville"/>
                </a:endParaRPr>
              </a:p>
            </p:txBody>
          </p:sp>
        </p:grpSp>
        <p:sp>
          <p:nvSpPr>
            <p:cNvPr id="131" name="Google Shape;131;p18"/>
            <p:cNvSpPr txBox="1"/>
            <p:nvPr/>
          </p:nvSpPr>
          <p:spPr>
            <a:xfrm>
              <a:off x="2867173" y="200224"/>
              <a:ext cx="243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rgbClr val="23484C"/>
                  </a:solidFill>
                  <a:latin typeface="Poppins"/>
                  <a:ea typeface="Poppins"/>
                  <a:cs typeface="Poppins"/>
                  <a:sym typeface="Poppins"/>
                </a:rPr>
                <a:t>Fraude ou pas fraude ? </a:t>
              </a:r>
              <a:endParaRPr b="1" sz="1200">
                <a:solidFill>
                  <a:srgbClr val="23484C"/>
                </a:solidFill>
                <a:latin typeface="Poppins"/>
                <a:ea typeface="Poppins"/>
                <a:cs typeface="Poppins"/>
                <a:sym typeface="Poppins"/>
              </a:endParaRPr>
            </a:p>
          </p:txBody>
        </p:sp>
        <p:sp>
          <p:nvSpPr>
            <p:cNvPr id="132" name="Google Shape;132;p18"/>
            <p:cNvSpPr txBox="1"/>
            <p:nvPr/>
          </p:nvSpPr>
          <p:spPr>
            <a:xfrm>
              <a:off x="2867172" y="399627"/>
              <a:ext cx="221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sz="1000">
                  <a:solidFill>
                    <a:schemeClr val="dk1"/>
                  </a:solidFill>
                  <a:latin typeface="Poppins"/>
                  <a:ea typeface="Poppins"/>
                  <a:cs typeface="Poppins"/>
                  <a:sym typeface="Poppins"/>
                </a:rPr>
                <a:t>Mises en situation des apprenants face à des situations de fraude (ou non !)</a:t>
              </a:r>
              <a:endParaRPr sz="1100">
                <a:solidFill>
                  <a:srgbClr val="23484C"/>
                </a:solidFill>
                <a:latin typeface="Poppins"/>
                <a:ea typeface="Poppins"/>
                <a:cs typeface="Poppins"/>
                <a:sym typeface="Poppins"/>
              </a:endParaRPr>
            </a:p>
          </p:txBody>
        </p:sp>
      </p:grpSp>
      <p:grpSp>
        <p:nvGrpSpPr>
          <p:cNvPr id="133" name="Google Shape;133;p18"/>
          <p:cNvGrpSpPr/>
          <p:nvPr/>
        </p:nvGrpSpPr>
        <p:grpSpPr>
          <a:xfrm>
            <a:off x="2488166" y="1638600"/>
            <a:ext cx="3154878" cy="845371"/>
            <a:chOff x="2468731" y="1118509"/>
            <a:chExt cx="2984748" cy="845371"/>
          </a:xfrm>
        </p:grpSpPr>
        <p:grpSp>
          <p:nvGrpSpPr>
            <p:cNvPr id="134" name="Google Shape;134;p18"/>
            <p:cNvGrpSpPr/>
            <p:nvPr/>
          </p:nvGrpSpPr>
          <p:grpSpPr>
            <a:xfrm rot="5400000">
              <a:off x="2515981" y="1143570"/>
              <a:ext cx="377100" cy="471600"/>
              <a:chOff x="725825" y="2694450"/>
              <a:chExt cx="377100" cy="471600"/>
            </a:xfrm>
          </p:grpSpPr>
          <p:sp>
            <p:nvSpPr>
              <p:cNvPr id="135" name="Google Shape;135;p18"/>
              <p:cNvSpPr/>
              <p:nvPr/>
            </p:nvSpPr>
            <p:spPr>
              <a:xfrm>
                <a:off x="774125" y="2790000"/>
                <a:ext cx="280500" cy="280500"/>
              </a:xfrm>
              <a:prstGeom prst="ellipse">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rot="-5400000">
                <a:off x="6785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F5F5F5"/>
                    </a:solidFill>
                    <a:latin typeface="Libre Baskerville"/>
                    <a:ea typeface="Libre Baskerville"/>
                    <a:cs typeface="Libre Baskerville"/>
                    <a:sym typeface="Libre Baskerville"/>
                  </a:rPr>
                  <a:t>2</a:t>
                </a:r>
                <a:endParaRPr sz="100">
                  <a:solidFill>
                    <a:srgbClr val="F5F5F5"/>
                  </a:solidFill>
                  <a:latin typeface="Libre Baskerville"/>
                  <a:ea typeface="Libre Baskerville"/>
                  <a:cs typeface="Libre Baskerville"/>
                  <a:sym typeface="Libre Baskerville"/>
                </a:endParaRPr>
              </a:p>
            </p:txBody>
          </p:sp>
        </p:grpSp>
        <p:sp>
          <p:nvSpPr>
            <p:cNvPr id="137" name="Google Shape;137;p18"/>
            <p:cNvSpPr txBox="1"/>
            <p:nvPr/>
          </p:nvSpPr>
          <p:spPr>
            <a:xfrm>
              <a:off x="2867179" y="1118509"/>
              <a:ext cx="258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rgbClr val="23484C"/>
                  </a:solidFill>
                  <a:latin typeface="Poppins"/>
                  <a:ea typeface="Poppins"/>
                  <a:cs typeface="Poppins"/>
                  <a:sym typeface="Poppins"/>
                </a:rPr>
                <a:t>Les missions du contrôle interne</a:t>
              </a:r>
              <a:endParaRPr b="1" sz="1200">
                <a:solidFill>
                  <a:srgbClr val="23484C"/>
                </a:solidFill>
                <a:latin typeface="Poppins"/>
                <a:ea typeface="Poppins"/>
                <a:cs typeface="Poppins"/>
                <a:sym typeface="Poppins"/>
              </a:endParaRPr>
            </a:p>
          </p:txBody>
        </p:sp>
        <p:sp>
          <p:nvSpPr>
            <p:cNvPr id="138" name="Google Shape;138;p18"/>
            <p:cNvSpPr txBox="1"/>
            <p:nvPr/>
          </p:nvSpPr>
          <p:spPr>
            <a:xfrm>
              <a:off x="2867172" y="1317381"/>
              <a:ext cx="251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latin typeface="Poppins"/>
                  <a:ea typeface="Poppins"/>
                  <a:cs typeface="Poppins"/>
                  <a:sym typeface="Poppins"/>
                </a:rPr>
                <a:t>Schéma interactif sur les grands piliers du CI couplé avec une activité de drag &amp; drop </a:t>
              </a:r>
              <a:endParaRPr sz="1000">
                <a:solidFill>
                  <a:schemeClr val="dk1"/>
                </a:solidFill>
                <a:latin typeface="Poppins"/>
                <a:ea typeface="Poppins"/>
                <a:cs typeface="Poppins"/>
                <a:sym typeface="Poppins"/>
              </a:endParaRPr>
            </a:p>
          </p:txBody>
        </p:sp>
      </p:grpSp>
      <p:grpSp>
        <p:nvGrpSpPr>
          <p:cNvPr id="139" name="Google Shape;139;p18"/>
          <p:cNvGrpSpPr/>
          <p:nvPr/>
        </p:nvGrpSpPr>
        <p:grpSpPr>
          <a:xfrm>
            <a:off x="2488031" y="2786420"/>
            <a:ext cx="3447223" cy="1023609"/>
            <a:chOff x="2468744" y="1836572"/>
            <a:chExt cx="3316231" cy="1023609"/>
          </a:xfrm>
        </p:grpSpPr>
        <p:grpSp>
          <p:nvGrpSpPr>
            <p:cNvPr id="140" name="Google Shape;140;p18"/>
            <p:cNvGrpSpPr/>
            <p:nvPr/>
          </p:nvGrpSpPr>
          <p:grpSpPr>
            <a:xfrm rot="5400000">
              <a:off x="2515994" y="1789322"/>
              <a:ext cx="377100" cy="471600"/>
              <a:chOff x="497225" y="2694450"/>
              <a:chExt cx="377100" cy="471600"/>
            </a:xfrm>
          </p:grpSpPr>
          <p:sp>
            <p:nvSpPr>
              <p:cNvPr id="141" name="Google Shape;141;p18"/>
              <p:cNvSpPr/>
              <p:nvPr/>
            </p:nvSpPr>
            <p:spPr>
              <a:xfrm>
                <a:off x="545525" y="2790000"/>
                <a:ext cx="280500" cy="280500"/>
              </a:xfrm>
              <a:prstGeom prst="ellipse">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nvSpPr>
            <p:spPr>
              <a:xfrm rot="-5400000">
                <a:off x="4499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F5F5F5"/>
                    </a:solidFill>
                    <a:latin typeface="Libre Baskerville"/>
                    <a:ea typeface="Libre Baskerville"/>
                    <a:cs typeface="Libre Baskerville"/>
                    <a:sym typeface="Libre Baskerville"/>
                  </a:rPr>
                  <a:t>3</a:t>
                </a:r>
                <a:endParaRPr sz="100">
                  <a:solidFill>
                    <a:srgbClr val="F5F5F5"/>
                  </a:solidFill>
                  <a:latin typeface="Libre Baskerville"/>
                  <a:ea typeface="Libre Baskerville"/>
                  <a:cs typeface="Libre Baskerville"/>
                  <a:sym typeface="Libre Baskerville"/>
                </a:endParaRPr>
              </a:p>
            </p:txBody>
          </p:sp>
        </p:grpSp>
        <p:sp>
          <p:nvSpPr>
            <p:cNvPr id="143" name="Google Shape;143;p18"/>
            <p:cNvSpPr txBox="1"/>
            <p:nvPr/>
          </p:nvSpPr>
          <p:spPr>
            <a:xfrm>
              <a:off x="2867175" y="1840477"/>
              <a:ext cx="291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rgbClr val="23484C"/>
                  </a:solidFill>
                  <a:latin typeface="Poppins"/>
                  <a:ea typeface="Poppins"/>
                  <a:cs typeface="Poppins"/>
                  <a:sym typeface="Poppins"/>
                </a:rPr>
                <a:t>Comment s’organise le contrôle interne ? </a:t>
              </a:r>
              <a:endParaRPr b="1" sz="1200">
                <a:solidFill>
                  <a:srgbClr val="23484C"/>
                </a:solidFill>
                <a:latin typeface="Poppins"/>
                <a:ea typeface="Poppins"/>
                <a:cs typeface="Poppins"/>
                <a:sym typeface="Poppins"/>
              </a:endParaRPr>
            </a:p>
          </p:txBody>
        </p:sp>
        <p:sp>
          <p:nvSpPr>
            <p:cNvPr id="144" name="Google Shape;144;p18"/>
            <p:cNvSpPr txBox="1"/>
            <p:nvPr/>
          </p:nvSpPr>
          <p:spPr>
            <a:xfrm>
              <a:off x="2867151" y="2213681"/>
              <a:ext cx="251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latin typeface="Poppins"/>
                  <a:ea typeface="Poppins"/>
                  <a:cs typeface="Poppins"/>
                  <a:sym typeface="Poppins"/>
                </a:rPr>
                <a:t>Infographie défilante sur le cadre conceptuel, le cadre réglementaire et l’organisation de la fonction  </a:t>
              </a:r>
              <a:endParaRPr sz="1000">
                <a:solidFill>
                  <a:schemeClr val="dk1"/>
                </a:solidFill>
                <a:latin typeface="Poppins"/>
                <a:ea typeface="Poppins"/>
                <a:cs typeface="Poppins"/>
                <a:sym typeface="Poppins"/>
              </a:endParaRPr>
            </a:p>
          </p:txBody>
        </p:sp>
      </p:grpSp>
      <p:grpSp>
        <p:nvGrpSpPr>
          <p:cNvPr id="145" name="Google Shape;145;p18"/>
          <p:cNvGrpSpPr/>
          <p:nvPr/>
        </p:nvGrpSpPr>
        <p:grpSpPr>
          <a:xfrm>
            <a:off x="2487981" y="3861360"/>
            <a:ext cx="3033044" cy="1010765"/>
            <a:chOff x="2468731" y="3585084"/>
            <a:chExt cx="3033044" cy="1010765"/>
          </a:xfrm>
        </p:grpSpPr>
        <p:grpSp>
          <p:nvGrpSpPr>
            <p:cNvPr id="146" name="Google Shape;146;p18"/>
            <p:cNvGrpSpPr/>
            <p:nvPr/>
          </p:nvGrpSpPr>
          <p:grpSpPr>
            <a:xfrm rot="5400000">
              <a:off x="2515981" y="3537834"/>
              <a:ext cx="377100" cy="471600"/>
              <a:chOff x="1411625" y="2694450"/>
              <a:chExt cx="377100" cy="471600"/>
            </a:xfrm>
          </p:grpSpPr>
          <p:sp>
            <p:nvSpPr>
              <p:cNvPr id="147" name="Google Shape;147;p18"/>
              <p:cNvSpPr/>
              <p:nvPr/>
            </p:nvSpPr>
            <p:spPr>
              <a:xfrm>
                <a:off x="1459925" y="2790000"/>
                <a:ext cx="280500" cy="280500"/>
              </a:xfrm>
              <a:prstGeom prst="ellipse">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txBox="1"/>
              <p:nvPr/>
            </p:nvSpPr>
            <p:spPr>
              <a:xfrm rot="-5400000">
                <a:off x="1364375" y="2741700"/>
                <a:ext cx="4716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50">
                    <a:solidFill>
                      <a:srgbClr val="F5F5F5"/>
                    </a:solidFill>
                    <a:latin typeface="Libre Baskerville"/>
                    <a:ea typeface="Libre Baskerville"/>
                    <a:cs typeface="Libre Baskerville"/>
                    <a:sym typeface="Libre Baskerville"/>
                  </a:rPr>
                  <a:t>4</a:t>
                </a:r>
                <a:endParaRPr sz="100">
                  <a:solidFill>
                    <a:srgbClr val="F5F5F5"/>
                  </a:solidFill>
                  <a:latin typeface="Libre Baskerville"/>
                  <a:ea typeface="Libre Baskerville"/>
                  <a:cs typeface="Libre Baskerville"/>
                  <a:sym typeface="Libre Baskerville"/>
                </a:endParaRPr>
              </a:p>
            </p:txBody>
          </p:sp>
        </p:grpSp>
        <p:sp>
          <p:nvSpPr>
            <p:cNvPr id="149" name="Google Shape;149;p18"/>
            <p:cNvSpPr txBox="1"/>
            <p:nvPr/>
          </p:nvSpPr>
          <p:spPr>
            <a:xfrm>
              <a:off x="2867175" y="3596625"/>
              <a:ext cx="263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rgbClr val="23484C"/>
                  </a:solidFill>
                  <a:latin typeface="Poppins"/>
                  <a:ea typeface="Poppins"/>
                  <a:cs typeface="Poppins"/>
                  <a:sym typeface="Poppins"/>
                </a:rPr>
                <a:t>Les champs d’application du CI</a:t>
              </a:r>
              <a:endParaRPr b="1" sz="1200">
                <a:solidFill>
                  <a:srgbClr val="23484C"/>
                </a:solidFill>
                <a:latin typeface="Poppins"/>
                <a:ea typeface="Poppins"/>
                <a:cs typeface="Poppins"/>
                <a:sym typeface="Poppins"/>
              </a:endParaRPr>
            </a:p>
          </p:txBody>
        </p:sp>
        <p:sp>
          <p:nvSpPr>
            <p:cNvPr id="150" name="Google Shape;150;p18"/>
            <p:cNvSpPr txBox="1"/>
            <p:nvPr/>
          </p:nvSpPr>
          <p:spPr>
            <a:xfrm>
              <a:off x="2867172" y="3795449"/>
              <a:ext cx="263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latin typeface="Poppins"/>
                  <a:ea typeface="Poppins"/>
                  <a:cs typeface="Poppins"/>
                  <a:sym typeface="Poppins"/>
                </a:rPr>
                <a:t>Vidéo interactive : faire un panorama des 17 domaines d’application du CI et décliner quelques procédures à travers des mises en situation </a:t>
              </a:r>
              <a:endParaRPr sz="1000">
                <a:solidFill>
                  <a:schemeClr val="dk1"/>
                </a:solidFill>
                <a:latin typeface="Poppins"/>
                <a:ea typeface="Poppins"/>
                <a:cs typeface="Poppins"/>
                <a:sym typeface="Poppins"/>
              </a:endParaRPr>
            </a:p>
          </p:txBody>
        </p:sp>
      </p:grpSp>
      <p:sp>
        <p:nvSpPr>
          <p:cNvPr id="151" name="Google Shape;151;p18"/>
          <p:cNvSpPr txBox="1"/>
          <p:nvPr/>
        </p:nvSpPr>
        <p:spPr>
          <a:xfrm>
            <a:off x="5963200" y="537275"/>
            <a:ext cx="3000000" cy="954300"/>
          </a:xfrm>
          <a:prstGeom prst="rect">
            <a:avLst/>
          </a:prstGeom>
          <a:noFill/>
          <a:ln>
            <a:noFill/>
          </a:ln>
        </p:spPr>
        <p:txBody>
          <a:bodyPr anchorCtr="0" anchor="t" bIns="91425" lIns="91425" spcFirstLastPara="1" rIns="91425" wrap="square" tIns="91425">
            <a:spAutoFit/>
          </a:bodyPr>
          <a:lstStyle/>
          <a:p>
            <a:pPr indent="-153499" lvl="0" marL="179999" rtl="0" algn="l">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Connaître et savoir reconnaître les grandes typologies de fraudes </a:t>
            </a:r>
            <a:endParaRPr sz="1000">
              <a:solidFill>
                <a:schemeClr val="dk1"/>
              </a:solidFill>
              <a:latin typeface="Poppins"/>
              <a:ea typeface="Poppins"/>
              <a:cs typeface="Poppins"/>
              <a:sym typeface="Poppins"/>
            </a:endParaRPr>
          </a:p>
          <a:p>
            <a:pPr indent="-153499" lvl="0" marL="179999" rtl="0" algn="l">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Comprendre le rôle du contrôle interne dans la prévention et la lutte contre la fraude </a:t>
            </a:r>
            <a:endParaRPr sz="1000">
              <a:solidFill>
                <a:schemeClr val="dk1"/>
              </a:solidFill>
              <a:latin typeface="Poppins"/>
              <a:ea typeface="Poppins"/>
              <a:cs typeface="Poppins"/>
              <a:sym typeface="Poppins"/>
            </a:endParaRPr>
          </a:p>
        </p:txBody>
      </p:sp>
      <p:sp>
        <p:nvSpPr>
          <p:cNvPr id="152" name="Google Shape;152;p18"/>
          <p:cNvSpPr txBox="1"/>
          <p:nvPr/>
        </p:nvSpPr>
        <p:spPr>
          <a:xfrm>
            <a:off x="5963200" y="1729518"/>
            <a:ext cx="3000000" cy="492600"/>
          </a:xfrm>
          <a:prstGeom prst="rect">
            <a:avLst/>
          </a:prstGeom>
          <a:noFill/>
          <a:ln>
            <a:noFill/>
          </a:ln>
        </p:spPr>
        <p:txBody>
          <a:bodyPr anchorCtr="0" anchor="t" bIns="91425" lIns="91425" spcFirstLastPara="1" rIns="91425" wrap="square" tIns="91425">
            <a:spAutoFit/>
          </a:bodyPr>
          <a:lstStyle/>
          <a:p>
            <a:pPr indent="-153499" lvl="0" marL="179999" marR="0" rtl="0" algn="l">
              <a:lnSpc>
                <a:spcPct val="100000"/>
              </a:lnSpc>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Comprendre les grandes missions du CI à travers des exemples concrets. </a:t>
            </a:r>
            <a:endParaRPr sz="1000">
              <a:solidFill>
                <a:schemeClr val="dk1"/>
              </a:solidFill>
              <a:latin typeface="Poppins"/>
              <a:ea typeface="Poppins"/>
              <a:cs typeface="Poppins"/>
              <a:sym typeface="Poppins"/>
            </a:endParaRPr>
          </a:p>
        </p:txBody>
      </p:sp>
      <p:sp>
        <p:nvSpPr>
          <p:cNvPr id="153" name="Google Shape;153;p18"/>
          <p:cNvSpPr txBox="1"/>
          <p:nvPr/>
        </p:nvSpPr>
        <p:spPr>
          <a:xfrm>
            <a:off x="5963200" y="2766296"/>
            <a:ext cx="3000000" cy="800400"/>
          </a:xfrm>
          <a:prstGeom prst="rect">
            <a:avLst/>
          </a:prstGeom>
          <a:noFill/>
          <a:ln>
            <a:noFill/>
          </a:ln>
        </p:spPr>
        <p:txBody>
          <a:bodyPr anchorCtr="0" anchor="t" bIns="91425" lIns="91425" spcFirstLastPara="1" rIns="91425" wrap="square" tIns="91425">
            <a:spAutoFit/>
          </a:bodyPr>
          <a:lstStyle/>
          <a:p>
            <a:pPr indent="-153499" lvl="0" marL="179999" rtl="0" algn="l">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Présenter le cadre structurant le CI : le cadre conceptuel sur lequel repose le référentiel et le cadre règlementaire </a:t>
            </a:r>
            <a:endParaRPr sz="1000">
              <a:solidFill>
                <a:schemeClr val="dk1"/>
              </a:solidFill>
              <a:latin typeface="Poppins"/>
              <a:ea typeface="Poppins"/>
              <a:cs typeface="Poppins"/>
              <a:sym typeface="Poppins"/>
            </a:endParaRPr>
          </a:p>
          <a:p>
            <a:pPr indent="-153499" lvl="0" marL="179999" rtl="0" algn="l">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Expliquer l’organisation de la fonction </a:t>
            </a:r>
            <a:endParaRPr sz="1000">
              <a:solidFill>
                <a:schemeClr val="dk1"/>
              </a:solidFill>
              <a:latin typeface="Poppins"/>
              <a:ea typeface="Poppins"/>
              <a:cs typeface="Poppins"/>
              <a:sym typeface="Poppins"/>
            </a:endParaRPr>
          </a:p>
        </p:txBody>
      </p:sp>
      <p:sp>
        <p:nvSpPr>
          <p:cNvPr id="154" name="Google Shape;154;p18"/>
          <p:cNvSpPr txBox="1"/>
          <p:nvPr/>
        </p:nvSpPr>
        <p:spPr>
          <a:xfrm>
            <a:off x="5963200" y="3798930"/>
            <a:ext cx="3000000" cy="1108200"/>
          </a:xfrm>
          <a:prstGeom prst="rect">
            <a:avLst/>
          </a:prstGeom>
          <a:noFill/>
          <a:ln>
            <a:noFill/>
          </a:ln>
        </p:spPr>
        <p:txBody>
          <a:bodyPr anchorCtr="0" anchor="t" bIns="91425" lIns="91425" spcFirstLastPara="1" rIns="91425" wrap="square" tIns="91425">
            <a:spAutoFit/>
          </a:bodyPr>
          <a:lstStyle/>
          <a:p>
            <a:pPr indent="-153499" lvl="0" marL="179999" marR="0" rtl="0" algn="l">
              <a:lnSpc>
                <a:spcPct val="100000"/>
              </a:lnSpc>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Présenter les domaines d’application du CI, les thèmes sur lesquels portent les procédures</a:t>
            </a:r>
            <a:endParaRPr sz="1000">
              <a:solidFill>
                <a:schemeClr val="dk1"/>
              </a:solidFill>
              <a:latin typeface="Poppins"/>
              <a:ea typeface="Poppins"/>
              <a:cs typeface="Poppins"/>
              <a:sym typeface="Poppins"/>
            </a:endParaRPr>
          </a:p>
          <a:p>
            <a:pPr indent="-153499" lvl="0" marL="179999" marR="0" rtl="0" algn="l">
              <a:lnSpc>
                <a:spcPct val="100000"/>
              </a:lnSpc>
              <a:spcBef>
                <a:spcPts val="0"/>
              </a:spcBef>
              <a:spcAft>
                <a:spcPts val="0"/>
              </a:spcAft>
              <a:buClr>
                <a:schemeClr val="dk1"/>
              </a:buClr>
              <a:buSzPts val="1000"/>
              <a:buFont typeface="Poppins"/>
              <a:buChar char="-"/>
            </a:pPr>
            <a:r>
              <a:rPr lang="fr" sz="1000">
                <a:solidFill>
                  <a:schemeClr val="dk1"/>
                </a:solidFill>
                <a:latin typeface="Poppins"/>
                <a:ea typeface="Poppins"/>
                <a:cs typeface="Poppins"/>
                <a:sym typeface="Poppins"/>
              </a:rPr>
              <a:t>Comprendre la raison d’être d’une procédure : ce qu’elle encourage et ce qu’elle permet d’éviter </a:t>
            </a:r>
            <a:endParaRPr sz="1000">
              <a:solidFill>
                <a:schemeClr val="dk1"/>
              </a:solidFill>
              <a:latin typeface="Poppins"/>
              <a:ea typeface="Poppins"/>
              <a:cs typeface="Poppins"/>
              <a:sym typeface="Poppins"/>
            </a:endParaRPr>
          </a:p>
        </p:txBody>
      </p:sp>
      <p:cxnSp>
        <p:nvCxnSpPr>
          <p:cNvPr id="155" name="Google Shape;155;p18"/>
          <p:cNvCxnSpPr/>
          <p:nvPr/>
        </p:nvCxnSpPr>
        <p:spPr>
          <a:xfrm flipH="1" rot="10800000">
            <a:off x="5591263" y="2036475"/>
            <a:ext cx="234300" cy="600"/>
          </a:xfrm>
          <a:prstGeom prst="straightConnector1">
            <a:avLst/>
          </a:prstGeom>
          <a:noFill/>
          <a:ln cap="flat" cmpd="sng" w="19050">
            <a:solidFill>
              <a:srgbClr val="23484C"/>
            </a:solidFill>
            <a:prstDash val="solid"/>
            <a:round/>
            <a:headEnd len="med" w="med" type="none"/>
            <a:tailEnd len="med" w="med" type="triangle"/>
          </a:ln>
        </p:spPr>
      </p:cxnSp>
      <p:cxnSp>
        <p:nvCxnSpPr>
          <p:cNvPr id="156" name="Google Shape;156;p18"/>
          <p:cNvCxnSpPr/>
          <p:nvPr/>
        </p:nvCxnSpPr>
        <p:spPr>
          <a:xfrm flipH="1" rot="10800000">
            <a:off x="5591263" y="4166700"/>
            <a:ext cx="234300" cy="600"/>
          </a:xfrm>
          <a:prstGeom prst="straightConnector1">
            <a:avLst/>
          </a:prstGeom>
          <a:noFill/>
          <a:ln cap="flat" cmpd="sng" w="19050">
            <a:solidFill>
              <a:srgbClr val="23484C"/>
            </a:solidFill>
            <a:prstDash val="solid"/>
            <a:round/>
            <a:headEnd len="med" w="med" type="none"/>
            <a:tailEnd len="med" w="med" type="triangle"/>
          </a:ln>
        </p:spPr>
      </p:cxnSp>
      <p:cxnSp>
        <p:nvCxnSpPr>
          <p:cNvPr id="157" name="Google Shape;157;p18"/>
          <p:cNvCxnSpPr/>
          <p:nvPr/>
        </p:nvCxnSpPr>
        <p:spPr>
          <a:xfrm flipH="1" rot="10800000">
            <a:off x="5591263" y="3177600"/>
            <a:ext cx="234300" cy="600"/>
          </a:xfrm>
          <a:prstGeom prst="straightConnector1">
            <a:avLst/>
          </a:prstGeom>
          <a:noFill/>
          <a:ln cap="flat" cmpd="sng" w="19050">
            <a:solidFill>
              <a:srgbClr val="23484C"/>
            </a:solidFill>
            <a:prstDash val="solid"/>
            <a:round/>
            <a:headEnd len="med" w="med" type="none"/>
            <a:tailEnd len="med" w="med" type="triangle"/>
          </a:ln>
        </p:spPr>
      </p:cxnSp>
      <p:sp>
        <p:nvSpPr>
          <p:cNvPr id="158" name="Google Shape;158;p18"/>
          <p:cNvSpPr txBox="1"/>
          <p:nvPr/>
        </p:nvSpPr>
        <p:spPr>
          <a:xfrm>
            <a:off x="2778700" y="37075"/>
            <a:ext cx="266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chemeClr val="dk1"/>
                </a:solidFill>
                <a:latin typeface="Poppins"/>
                <a:ea typeface="Poppins"/>
                <a:cs typeface="Poppins"/>
                <a:sym typeface="Poppins"/>
              </a:rPr>
              <a:t>LES MODALITES PEDAGOGIQUES</a:t>
            </a:r>
            <a:endParaRPr b="1" sz="1200">
              <a:solidFill>
                <a:srgbClr val="23484C"/>
              </a:solidFill>
              <a:latin typeface="Poppins"/>
              <a:ea typeface="Poppins"/>
              <a:cs typeface="Poppins"/>
              <a:sym typeface="Poppins"/>
            </a:endParaRPr>
          </a:p>
        </p:txBody>
      </p:sp>
      <p:sp>
        <p:nvSpPr>
          <p:cNvPr id="159" name="Google Shape;159;p18"/>
          <p:cNvSpPr txBox="1"/>
          <p:nvPr/>
        </p:nvSpPr>
        <p:spPr>
          <a:xfrm>
            <a:off x="5877000" y="37075"/>
            <a:ext cx="285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chemeClr val="dk1"/>
                </a:solidFill>
                <a:latin typeface="Poppins"/>
                <a:ea typeface="Poppins"/>
                <a:cs typeface="Poppins"/>
                <a:sym typeface="Poppins"/>
              </a:rPr>
              <a:t>LES OBJECTIFS PÉDAGOGIQUES</a:t>
            </a:r>
            <a:endParaRPr b="1" sz="1200">
              <a:solidFill>
                <a:srgbClr val="23484C"/>
              </a:solidFill>
              <a:latin typeface="Poppins"/>
              <a:ea typeface="Poppins"/>
              <a:cs typeface="Poppins"/>
              <a:sym typeface="Poppins"/>
            </a:endParaRPr>
          </a:p>
        </p:txBody>
      </p:sp>
      <p:sp>
        <p:nvSpPr>
          <p:cNvPr id="160" name="Google Shape;160;p18"/>
          <p:cNvSpPr txBox="1"/>
          <p:nvPr/>
        </p:nvSpPr>
        <p:spPr>
          <a:xfrm>
            <a:off x="356600" y="1965550"/>
            <a:ext cx="159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FFFF"/>
                </a:solidFill>
                <a:latin typeface="Poppins Light"/>
                <a:ea typeface="Poppins Light"/>
                <a:cs typeface="Poppins Light"/>
                <a:sym typeface="Poppins Light"/>
              </a:rPr>
              <a:t>E-LEARNING</a:t>
            </a:r>
            <a:endParaRPr sz="900">
              <a:solidFill>
                <a:srgbClr val="FFFFFF"/>
              </a:solidFill>
              <a:latin typeface="Poppins Light"/>
              <a:ea typeface="Poppins Light"/>
              <a:cs typeface="Poppins Light"/>
              <a:sym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64" name="Shape 164"/>
        <p:cNvGrpSpPr/>
        <p:nvPr/>
      </p:nvGrpSpPr>
      <p:grpSpPr>
        <a:xfrm>
          <a:off x="0" y="0"/>
          <a:ext cx="0" cy="0"/>
          <a:chOff x="0" y="0"/>
          <a:chExt cx="0" cy="0"/>
        </a:xfrm>
      </p:grpSpPr>
      <p:sp>
        <p:nvSpPr>
          <p:cNvPr id="165" name="Google Shape;165;p19"/>
          <p:cNvSpPr/>
          <p:nvPr/>
        </p:nvSpPr>
        <p:spPr>
          <a:xfrm>
            <a:off x="0" y="-125"/>
            <a:ext cx="9144000" cy="1113000"/>
          </a:xfrm>
          <a:prstGeom prst="rect">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19"/>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167" name="Google Shape;167;p19"/>
          <p:cNvSpPr txBox="1"/>
          <p:nvPr/>
        </p:nvSpPr>
        <p:spPr>
          <a:xfrm>
            <a:off x="228600" y="1729275"/>
            <a:ext cx="33579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MODALITÉ</a:t>
            </a:r>
            <a:r>
              <a:rPr lang="fr" sz="1100">
                <a:latin typeface="Poppins Light"/>
                <a:ea typeface="Poppins Light"/>
                <a:cs typeface="Poppins Light"/>
                <a:sym typeface="Poppins Light"/>
              </a:rPr>
              <a:t> : Activité de mises en situation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PRINCIPE</a:t>
            </a:r>
            <a:r>
              <a:rPr lang="fr" sz="1100">
                <a:latin typeface="Poppins Light"/>
                <a:ea typeface="Poppins Light"/>
                <a:cs typeface="Poppins Light"/>
                <a:sym typeface="Poppins Light"/>
              </a:rPr>
              <a:t> :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Une saynète présentant des actions de collaborateurs en lien avec le CI est présentée à l’apprenant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Une question lui est ensuite posée : s’agit-il d’une fraude ou non ?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Un débrief argumenté est proposé expliquant en quoi il s’agit (ou non) d’une fraude.</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a:latin typeface="Poppins Light"/>
                <a:ea typeface="Poppins Light"/>
                <a:cs typeface="Poppins Light"/>
                <a:sym typeface="Poppins Light"/>
              </a:rPr>
              <a:t>5 saynètes au total seront proposées. </a:t>
            </a:r>
            <a:endParaRPr sz="1100">
              <a:latin typeface="Poppins Light"/>
              <a:ea typeface="Poppins Light"/>
              <a:cs typeface="Poppins Light"/>
              <a:sym typeface="Poppins Light"/>
            </a:endParaRPr>
          </a:p>
        </p:txBody>
      </p:sp>
      <p:sp>
        <p:nvSpPr>
          <p:cNvPr id="168" name="Google Shape;168;p19"/>
          <p:cNvSpPr txBox="1"/>
          <p:nvPr/>
        </p:nvSpPr>
        <p:spPr>
          <a:xfrm>
            <a:off x="1333900" y="168475"/>
            <a:ext cx="6653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50">
                <a:solidFill>
                  <a:srgbClr val="FFFFFF"/>
                </a:solidFill>
                <a:latin typeface="Gill Sans"/>
                <a:ea typeface="Gill Sans"/>
                <a:cs typeface="Gill Sans"/>
                <a:sym typeface="Gill Sans"/>
              </a:rPr>
              <a:t>MODULE GENERAL </a:t>
            </a:r>
            <a:endParaRPr b="1" sz="2850">
              <a:solidFill>
                <a:srgbClr val="FFFFFF"/>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2050">
                <a:solidFill>
                  <a:srgbClr val="FFFFFF"/>
                </a:solidFill>
                <a:latin typeface="Libre Baskerville"/>
                <a:ea typeface="Libre Baskerville"/>
                <a:cs typeface="Libre Baskerville"/>
                <a:sym typeface="Libre Baskerville"/>
              </a:rPr>
              <a:t>Focus sur l’activité “Fraude ou pas fraude”</a:t>
            </a:r>
            <a:endParaRPr b="1" sz="2050">
              <a:solidFill>
                <a:srgbClr val="FFFFFF"/>
              </a:solidFill>
              <a:latin typeface="Libre Baskerville"/>
              <a:ea typeface="Libre Baskerville"/>
              <a:cs typeface="Libre Baskerville"/>
              <a:sym typeface="Libre Baskerville"/>
            </a:endParaRPr>
          </a:p>
        </p:txBody>
      </p:sp>
      <p:sp>
        <p:nvSpPr>
          <p:cNvPr id="169" name="Google Shape;169;p19"/>
          <p:cNvSpPr/>
          <p:nvPr/>
        </p:nvSpPr>
        <p:spPr>
          <a:xfrm>
            <a:off x="8601325"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19">
            <a:hlinkClick action="ppaction://hlinkshowjump?jump=nextslide"/>
          </p:cNvPr>
          <p:cNvPicPr preferRelativeResize="0"/>
          <p:nvPr/>
        </p:nvPicPr>
        <p:blipFill>
          <a:blip r:embed="rId4">
            <a:alphaModFix/>
          </a:blip>
          <a:stretch>
            <a:fillRect/>
          </a:stretch>
        </p:blipFill>
        <p:spPr>
          <a:xfrm>
            <a:off x="8682563" y="4641238"/>
            <a:ext cx="280625" cy="280625"/>
          </a:xfrm>
          <a:prstGeom prst="rect">
            <a:avLst/>
          </a:prstGeom>
          <a:noFill/>
          <a:ln>
            <a:noFill/>
          </a:ln>
        </p:spPr>
      </p:pic>
      <p:sp>
        <p:nvSpPr>
          <p:cNvPr id="171" name="Google Shape;171;p19"/>
          <p:cNvSpPr/>
          <p:nvPr/>
        </p:nvSpPr>
        <p:spPr>
          <a:xfrm>
            <a:off x="165400"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19">
            <a:hlinkClick action="ppaction://hlinkshowjump?jump=previousslide"/>
          </p:cNvPr>
          <p:cNvPicPr preferRelativeResize="0"/>
          <p:nvPr/>
        </p:nvPicPr>
        <p:blipFill>
          <a:blip r:embed="rId4">
            <a:alphaModFix/>
          </a:blip>
          <a:stretch>
            <a:fillRect/>
          </a:stretch>
        </p:blipFill>
        <p:spPr>
          <a:xfrm rot="10800000">
            <a:off x="246637" y="4641238"/>
            <a:ext cx="280625" cy="280625"/>
          </a:xfrm>
          <a:prstGeom prst="rect">
            <a:avLst/>
          </a:prstGeom>
          <a:noFill/>
          <a:ln>
            <a:noFill/>
          </a:ln>
        </p:spPr>
      </p:pic>
      <p:pic>
        <p:nvPicPr>
          <p:cNvPr id="173" name="Google Shape;173;p19">
            <a:hlinkClick r:id="rId5"/>
          </p:cNvPr>
          <p:cNvPicPr preferRelativeResize="0"/>
          <p:nvPr/>
        </p:nvPicPr>
        <p:blipFill>
          <a:blip r:embed="rId6">
            <a:alphaModFix/>
          </a:blip>
          <a:stretch>
            <a:fillRect/>
          </a:stretch>
        </p:blipFill>
        <p:spPr>
          <a:xfrm>
            <a:off x="4340625" y="2295238"/>
            <a:ext cx="3812550" cy="2134550"/>
          </a:xfrm>
          <a:prstGeom prst="rect">
            <a:avLst/>
          </a:prstGeom>
          <a:noFill/>
          <a:ln>
            <a:noFill/>
          </a:ln>
          <a:effectLst>
            <a:outerShdw blurRad="57150" rotWithShape="0" algn="bl" dir="5400000" dist="19050">
              <a:srgbClr val="000000">
                <a:alpha val="50000"/>
              </a:srgbClr>
            </a:outerShdw>
          </a:effectLst>
        </p:spPr>
      </p:pic>
      <p:sp>
        <p:nvSpPr>
          <p:cNvPr id="174" name="Google Shape;174;p19"/>
          <p:cNvSpPr txBox="1"/>
          <p:nvPr/>
        </p:nvSpPr>
        <p:spPr>
          <a:xfrm>
            <a:off x="3949025" y="1172650"/>
            <a:ext cx="4622700" cy="9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fr" sz="900" u="sng">
                <a:latin typeface="Poppins Light"/>
                <a:ea typeface="Poppins Light"/>
                <a:cs typeface="Poppins Light"/>
                <a:sym typeface="Poppins Light"/>
              </a:rPr>
              <a:t>Une référence similaire à : </a:t>
            </a:r>
            <a:r>
              <a:rPr lang="fr" sz="900" u="sng">
                <a:latin typeface="Poppins Light"/>
                <a:ea typeface="Poppins Light"/>
                <a:cs typeface="Poppins Light"/>
                <a:sym typeface="Poppins Light"/>
              </a:rPr>
              <a:t>découvrir </a:t>
            </a:r>
            <a:r>
              <a:rPr lang="fr" sz="900">
                <a:latin typeface="Poppins Light"/>
                <a:ea typeface="Poppins Light"/>
                <a:cs typeface="Poppins Light"/>
                <a:sym typeface="Poppins Light"/>
              </a:rPr>
              <a:t>Cette activité est issue d’un module sur le SERVANT LEADERSHIP développé pour ARaymond. L’objectif était de présenter les 6 piliers comportementaux à travers des mises en situation concrètes. Pour rendre l’exercice plus ludique, nous avons transposé les mises en situation dans l’univers du basket. </a:t>
            </a:r>
            <a:endParaRPr sz="1100">
              <a:latin typeface="Poppins Light"/>
              <a:ea typeface="Poppins Light"/>
              <a:cs typeface="Poppins Light"/>
              <a:sym typeface="Poppins Light"/>
            </a:endParaRPr>
          </a:p>
        </p:txBody>
      </p:sp>
      <p:sp>
        <p:nvSpPr>
          <p:cNvPr id="175" name="Google Shape;175;p19">
            <a:hlinkClick r:id="rId7"/>
          </p:cNvPr>
          <p:cNvSpPr/>
          <p:nvPr/>
        </p:nvSpPr>
        <p:spPr>
          <a:xfrm>
            <a:off x="5824475" y="4541100"/>
            <a:ext cx="1019700" cy="318600"/>
          </a:xfrm>
          <a:prstGeom prst="rect">
            <a:avLst/>
          </a:prstGeom>
          <a:solidFill>
            <a:srgbClr val="23484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latin typeface="Poppins ExtraLight"/>
                <a:ea typeface="Poppins ExtraLight"/>
                <a:cs typeface="Poppins ExtraLight"/>
                <a:sym typeface="Poppins ExtraLight"/>
              </a:rPr>
              <a:t>TESTER</a:t>
            </a:r>
            <a:endParaRPr sz="1000">
              <a:solidFill>
                <a:schemeClr val="lt1"/>
              </a:solidFill>
              <a:latin typeface="Poppins ExtraLight"/>
              <a:ea typeface="Poppins ExtraLight"/>
              <a:cs typeface="Poppins ExtraLight"/>
              <a:sym typeface="Poppins Extra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79" name="Shape 179"/>
        <p:cNvGrpSpPr/>
        <p:nvPr/>
      </p:nvGrpSpPr>
      <p:grpSpPr>
        <a:xfrm>
          <a:off x="0" y="0"/>
          <a:ext cx="0" cy="0"/>
          <a:chOff x="0" y="0"/>
          <a:chExt cx="0" cy="0"/>
        </a:xfrm>
      </p:grpSpPr>
      <p:sp>
        <p:nvSpPr>
          <p:cNvPr id="180" name="Google Shape;180;p20"/>
          <p:cNvSpPr/>
          <p:nvPr/>
        </p:nvSpPr>
        <p:spPr>
          <a:xfrm>
            <a:off x="0" y="-125"/>
            <a:ext cx="9144000" cy="1113000"/>
          </a:xfrm>
          <a:prstGeom prst="rect">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0"/>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182" name="Google Shape;182;p20"/>
          <p:cNvSpPr txBox="1"/>
          <p:nvPr/>
        </p:nvSpPr>
        <p:spPr>
          <a:xfrm>
            <a:off x="1333900" y="168475"/>
            <a:ext cx="6653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50">
                <a:solidFill>
                  <a:srgbClr val="FFFFFF"/>
                </a:solidFill>
                <a:latin typeface="Gill Sans"/>
                <a:ea typeface="Gill Sans"/>
                <a:cs typeface="Gill Sans"/>
                <a:sym typeface="Gill Sans"/>
              </a:rPr>
              <a:t>MODULE GENERAL </a:t>
            </a:r>
            <a:endParaRPr b="1" sz="2850">
              <a:solidFill>
                <a:srgbClr val="FFFFFF"/>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2050">
                <a:solidFill>
                  <a:srgbClr val="FFFFFF"/>
                </a:solidFill>
                <a:latin typeface="Libre Baskerville"/>
                <a:ea typeface="Libre Baskerville"/>
                <a:cs typeface="Libre Baskerville"/>
                <a:sym typeface="Libre Baskerville"/>
              </a:rPr>
              <a:t>Focus sur l’activité “Les missions du CI”</a:t>
            </a:r>
            <a:endParaRPr b="1" sz="2050">
              <a:solidFill>
                <a:srgbClr val="FFFFFF"/>
              </a:solidFill>
              <a:latin typeface="Libre Baskerville"/>
              <a:ea typeface="Libre Baskerville"/>
              <a:cs typeface="Libre Baskerville"/>
              <a:sym typeface="Libre Baskerville"/>
            </a:endParaRPr>
          </a:p>
        </p:txBody>
      </p:sp>
      <p:sp>
        <p:nvSpPr>
          <p:cNvPr id="183" name="Google Shape;183;p20"/>
          <p:cNvSpPr/>
          <p:nvPr/>
        </p:nvSpPr>
        <p:spPr>
          <a:xfrm>
            <a:off x="8601325"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0">
            <a:hlinkClick action="ppaction://hlinkshowjump?jump=nextslide"/>
          </p:cNvPr>
          <p:cNvPicPr preferRelativeResize="0"/>
          <p:nvPr/>
        </p:nvPicPr>
        <p:blipFill>
          <a:blip r:embed="rId4">
            <a:alphaModFix/>
          </a:blip>
          <a:stretch>
            <a:fillRect/>
          </a:stretch>
        </p:blipFill>
        <p:spPr>
          <a:xfrm>
            <a:off x="8682563" y="4641238"/>
            <a:ext cx="280625" cy="280625"/>
          </a:xfrm>
          <a:prstGeom prst="rect">
            <a:avLst/>
          </a:prstGeom>
          <a:noFill/>
          <a:ln>
            <a:noFill/>
          </a:ln>
        </p:spPr>
      </p:pic>
      <p:sp>
        <p:nvSpPr>
          <p:cNvPr id="185" name="Google Shape;185;p20"/>
          <p:cNvSpPr/>
          <p:nvPr/>
        </p:nvSpPr>
        <p:spPr>
          <a:xfrm>
            <a:off x="165400"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0">
            <a:hlinkClick action="ppaction://hlinkshowjump?jump=previousslide"/>
          </p:cNvPr>
          <p:cNvPicPr preferRelativeResize="0"/>
          <p:nvPr/>
        </p:nvPicPr>
        <p:blipFill>
          <a:blip r:embed="rId4">
            <a:alphaModFix/>
          </a:blip>
          <a:stretch>
            <a:fillRect/>
          </a:stretch>
        </p:blipFill>
        <p:spPr>
          <a:xfrm rot="10800000">
            <a:off x="246637" y="4641238"/>
            <a:ext cx="280625" cy="280625"/>
          </a:xfrm>
          <a:prstGeom prst="rect">
            <a:avLst/>
          </a:prstGeom>
          <a:noFill/>
          <a:ln>
            <a:noFill/>
          </a:ln>
        </p:spPr>
      </p:pic>
      <p:sp>
        <p:nvSpPr>
          <p:cNvPr id="187" name="Google Shape;187;p20"/>
          <p:cNvSpPr txBox="1"/>
          <p:nvPr/>
        </p:nvSpPr>
        <p:spPr>
          <a:xfrm>
            <a:off x="246625" y="1332550"/>
            <a:ext cx="4464300" cy="327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MODALITÉ</a:t>
            </a:r>
            <a:r>
              <a:rPr lang="fr" sz="1100">
                <a:latin typeface="Poppins Light"/>
                <a:ea typeface="Poppins Light"/>
                <a:cs typeface="Poppins Light"/>
                <a:sym typeface="Poppins Light"/>
              </a:rPr>
              <a:t> : Schéma interactif + drag &amp; drop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PRINCIPE</a:t>
            </a:r>
            <a:r>
              <a:rPr lang="fr" sz="1100">
                <a:latin typeface="Poppins Light"/>
                <a:ea typeface="Poppins Light"/>
                <a:cs typeface="Poppins Light"/>
                <a:sym typeface="Poppins Light"/>
              </a:rPr>
              <a:t> :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a:latin typeface="Poppins Light"/>
                <a:ea typeface="Poppins Light"/>
                <a:cs typeface="Poppins Light"/>
                <a:sym typeface="Poppins Light"/>
              </a:rPr>
              <a:t>Ce grain pédagogique sera constitué de deux temps :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la consultation d’un schéma illustré présentant les missions et piliers du CI</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une activité de drag&amp;drop permettant d’approfondir chacune des missions du CI. Lors de ce second temps, des ressources (fiche, illustration, vidéo filmée) seront proposées en pop-up. Elles apporteront des explications détaillées ou des exemples concrets issus de chacune des missions. L’apprenant devra consulter ces ressources et les glisser/déposer vers les éléments du schéma qu’elles illustrent. L’objectif est de rendre l’apprenant actif et de lui apporter des exemples concrets autour de ces missions. </a:t>
            </a:r>
            <a:endParaRPr sz="1100">
              <a:latin typeface="Poppins Light"/>
              <a:ea typeface="Poppins Light"/>
              <a:cs typeface="Poppins Light"/>
              <a:sym typeface="Poppins Light"/>
            </a:endParaRPr>
          </a:p>
        </p:txBody>
      </p:sp>
      <p:sp>
        <p:nvSpPr>
          <p:cNvPr id="188" name="Google Shape;188;p20"/>
          <p:cNvSpPr txBox="1"/>
          <p:nvPr/>
        </p:nvSpPr>
        <p:spPr>
          <a:xfrm>
            <a:off x="4913975" y="1434050"/>
            <a:ext cx="3692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900">
                <a:latin typeface="Poppins Light"/>
                <a:ea typeface="Poppins Light"/>
                <a:cs typeface="Poppins Light"/>
                <a:sym typeface="Poppins Light"/>
              </a:rPr>
              <a:t>Exemple de ce à quoi pourrait ressembler le schéma initial.  </a:t>
            </a:r>
            <a:endParaRPr sz="1100">
              <a:latin typeface="Poppins Light"/>
              <a:ea typeface="Poppins Light"/>
              <a:cs typeface="Poppins Light"/>
              <a:sym typeface="Poppins Light"/>
            </a:endParaRPr>
          </a:p>
        </p:txBody>
      </p:sp>
      <p:pic>
        <p:nvPicPr>
          <p:cNvPr id="189" name="Google Shape;189;p20"/>
          <p:cNvPicPr preferRelativeResize="0"/>
          <p:nvPr/>
        </p:nvPicPr>
        <p:blipFill>
          <a:blip r:embed="rId5">
            <a:alphaModFix/>
          </a:blip>
          <a:stretch>
            <a:fillRect/>
          </a:stretch>
        </p:blipFill>
        <p:spPr>
          <a:xfrm>
            <a:off x="4787125" y="1985750"/>
            <a:ext cx="4128276" cy="23181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93" name="Shape 193"/>
        <p:cNvGrpSpPr/>
        <p:nvPr/>
      </p:nvGrpSpPr>
      <p:grpSpPr>
        <a:xfrm>
          <a:off x="0" y="0"/>
          <a:ext cx="0" cy="0"/>
          <a:chOff x="0" y="0"/>
          <a:chExt cx="0" cy="0"/>
        </a:xfrm>
      </p:grpSpPr>
      <p:sp>
        <p:nvSpPr>
          <p:cNvPr id="194" name="Google Shape;194;p21"/>
          <p:cNvSpPr/>
          <p:nvPr/>
        </p:nvSpPr>
        <p:spPr>
          <a:xfrm>
            <a:off x="0" y="-125"/>
            <a:ext cx="9144000" cy="1113000"/>
          </a:xfrm>
          <a:prstGeom prst="rect">
            <a:avLst/>
          </a:prstGeom>
          <a:solidFill>
            <a:srgbClr val="234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1"/>
          <p:cNvPicPr preferRelativeResize="0"/>
          <p:nvPr/>
        </p:nvPicPr>
        <p:blipFill>
          <a:blip r:embed="rId3">
            <a:alphaModFix/>
          </a:blip>
          <a:stretch>
            <a:fillRect/>
          </a:stretch>
        </p:blipFill>
        <p:spPr>
          <a:xfrm>
            <a:off x="165400" y="144547"/>
            <a:ext cx="280625" cy="510042"/>
          </a:xfrm>
          <a:prstGeom prst="rect">
            <a:avLst/>
          </a:prstGeom>
          <a:noFill/>
          <a:ln>
            <a:noFill/>
          </a:ln>
        </p:spPr>
      </p:pic>
      <p:sp>
        <p:nvSpPr>
          <p:cNvPr id="196" name="Google Shape;196;p21"/>
          <p:cNvSpPr txBox="1"/>
          <p:nvPr/>
        </p:nvSpPr>
        <p:spPr>
          <a:xfrm>
            <a:off x="1333900" y="168475"/>
            <a:ext cx="6653100" cy="9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50">
                <a:solidFill>
                  <a:srgbClr val="FFFFFF"/>
                </a:solidFill>
                <a:latin typeface="Gill Sans"/>
                <a:ea typeface="Gill Sans"/>
                <a:cs typeface="Gill Sans"/>
                <a:sym typeface="Gill Sans"/>
              </a:rPr>
              <a:t>MODULE GENERAL </a:t>
            </a:r>
            <a:endParaRPr b="1" sz="2850">
              <a:solidFill>
                <a:srgbClr val="FFFFFF"/>
              </a:solidFill>
              <a:latin typeface="Libre Baskerville"/>
              <a:ea typeface="Libre Baskerville"/>
              <a:cs typeface="Libre Baskerville"/>
              <a:sym typeface="Libre Baskerville"/>
            </a:endParaRPr>
          </a:p>
          <a:p>
            <a:pPr indent="0" lvl="0" marL="0" rtl="0" algn="ctr">
              <a:spcBef>
                <a:spcPts val="0"/>
              </a:spcBef>
              <a:spcAft>
                <a:spcPts val="0"/>
              </a:spcAft>
              <a:buNone/>
            </a:pPr>
            <a:r>
              <a:rPr b="1" lang="fr" sz="2050">
                <a:solidFill>
                  <a:srgbClr val="FFFFFF"/>
                </a:solidFill>
                <a:latin typeface="Libre Baskerville"/>
                <a:ea typeface="Libre Baskerville"/>
                <a:cs typeface="Libre Baskerville"/>
                <a:sym typeface="Libre Baskerville"/>
              </a:rPr>
              <a:t>Focus sur l’activité “Comment s’organise le contrôle interne ?”</a:t>
            </a:r>
            <a:endParaRPr b="1" sz="2050">
              <a:solidFill>
                <a:srgbClr val="FFFFFF"/>
              </a:solidFill>
              <a:latin typeface="Libre Baskerville"/>
              <a:ea typeface="Libre Baskerville"/>
              <a:cs typeface="Libre Baskerville"/>
              <a:sym typeface="Libre Baskerville"/>
            </a:endParaRPr>
          </a:p>
        </p:txBody>
      </p:sp>
      <p:sp>
        <p:nvSpPr>
          <p:cNvPr id="197" name="Google Shape;197;p21"/>
          <p:cNvSpPr/>
          <p:nvPr/>
        </p:nvSpPr>
        <p:spPr>
          <a:xfrm>
            <a:off x="8601325"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1">
            <a:hlinkClick action="ppaction://hlinkshowjump?jump=nextslide"/>
          </p:cNvPr>
          <p:cNvPicPr preferRelativeResize="0"/>
          <p:nvPr/>
        </p:nvPicPr>
        <p:blipFill>
          <a:blip r:embed="rId4">
            <a:alphaModFix/>
          </a:blip>
          <a:stretch>
            <a:fillRect/>
          </a:stretch>
        </p:blipFill>
        <p:spPr>
          <a:xfrm>
            <a:off x="8682563" y="4641238"/>
            <a:ext cx="280625" cy="280625"/>
          </a:xfrm>
          <a:prstGeom prst="rect">
            <a:avLst/>
          </a:prstGeom>
          <a:noFill/>
          <a:ln>
            <a:noFill/>
          </a:ln>
        </p:spPr>
      </p:pic>
      <p:sp>
        <p:nvSpPr>
          <p:cNvPr id="199" name="Google Shape;199;p21"/>
          <p:cNvSpPr/>
          <p:nvPr/>
        </p:nvSpPr>
        <p:spPr>
          <a:xfrm>
            <a:off x="165400" y="4560000"/>
            <a:ext cx="443100" cy="443100"/>
          </a:xfrm>
          <a:prstGeom prst="roundRect">
            <a:avLst>
              <a:gd fmla="val 16667" name="adj"/>
            </a:avLst>
          </a:prstGeom>
          <a:solidFill>
            <a:srgbClr val="A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1">
            <a:hlinkClick action="ppaction://hlinkshowjump?jump=previousslide"/>
          </p:cNvPr>
          <p:cNvPicPr preferRelativeResize="0"/>
          <p:nvPr/>
        </p:nvPicPr>
        <p:blipFill>
          <a:blip r:embed="rId4">
            <a:alphaModFix/>
          </a:blip>
          <a:stretch>
            <a:fillRect/>
          </a:stretch>
        </p:blipFill>
        <p:spPr>
          <a:xfrm rot="10800000">
            <a:off x="246637" y="4641238"/>
            <a:ext cx="280625" cy="280625"/>
          </a:xfrm>
          <a:prstGeom prst="rect">
            <a:avLst/>
          </a:prstGeom>
          <a:noFill/>
          <a:ln>
            <a:noFill/>
          </a:ln>
        </p:spPr>
      </p:pic>
      <p:sp>
        <p:nvSpPr>
          <p:cNvPr id="201" name="Google Shape;201;p21"/>
          <p:cNvSpPr txBox="1"/>
          <p:nvPr/>
        </p:nvSpPr>
        <p:spPr>
          <a:xfrm>
            <a:off x="246625" y="1180150"/>
            <a:ext cx="4464300" cy="3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MODALITÉ</a:t>
            </a:r>
            <a:r>
              <a:rPr lang="fr" sz="1100">
                <a:latin typeface="Poppins Light"/>
                <a:ea typeface="Poppins Light"/>
                <a:cs typeface="Poppins Light"/>
                <a:sym typeface="Poppins Light"/>
              </a:rPr>
              <a:t> : Infographie défilante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u="sng">
                <a:latin typeface="Poppins Light"/>
                <a:ea typeface="Poppins Light"/>
                <a:cs typeface="Poppins Light"/>
                <a:sym typeface="Poppins Light"/>
              </a:rPr>
              <a:t>PRINCIPE</a:t>
            </a:r>
            <a:r>
              <a:rPr lang="fr" sz="1100">
                <a:latin typeface="Poppins Light"/>
                <a:ea typeface="Poppins Light"/>
                <a:cs typeface="Poppins Light"/>
                <a:sym typeface="Poppins Light"/>
              </a:rPr>
              <a:t> :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a:latin typeface="Poppins Light"/>
                <a:ea typeface="Poppins Light"/>
                <a:cs typeface="Poppins Light"/>
                <a:sym typeface="Poppins Light"/>
              </a:rPr>
              <a:t>L’utilisateur découvre le contenu en faisant défiler l’écran verticalement. Au fil de la navigation, des animations dynamiques font apparaître les blocs de textes et d’images permettant de mieux visualiser et comprendre les informations.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a:latin typeface="Poppins Light"/>
                <a:ea typeface="Poppins Light"/>
                <a:cs typeface="Poppins Light"/>
                <a:sym typeface="Poppins Light"/>
              </a:rPr>
              <a:t>Des points d’interactions peuvent être ajoutés dans l’infographie pour introduire du contenu complémentaire et rendre l’utilisateur actif dans son apprentissage.</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100">
              <a:latin typeface="Poppins Light"/>
              <a:ea typeface="Poppins Light"/>
              <a:cs typeface="Poppins Light"/>
              <a:sym typeface="Poppins Light"/>
            </a:endParaRPr>
          </a:p>
          <a:p>
            <a:pPr indent="0" lvl="0" marL="0" rtl="0" algn="l">
              <a:lnSpc>
                <a:spcPct val="115000"/>
              </a:lnSpc>
              <a:spcBef>
                <a:spcPts val="0"/>
              </a:spcBef>
              <a:spcAft>
                <a:spcPts val="0"/>
              </a:spcAft>
              <a:buNone/>
            </a:pPr>
            <a:r>
              <a:rPr lang="fr" sz="1100">
                <a:latin typeface="Poppins Light"/>
                <a:ea typeface="Poppins Light"/>
                <a:cs typeface="Poppins Light"/>
                <a:sym typeface="Poppins Light"/>
              </a:rPr>
              <a:t>L’infographie abordera 3 sujets :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le cadre conceptuel </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le cadre règlementaire</a:t>
            </a:r>
            <a:endParaRPr sz="1100">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fr" sz="1100">
                <a:latin typeface="Poppins Light"/>
                <a:ea typeface="Poppins Light"/>
                <a:cs typeface="Poppins Light"/>
                <a:sym typeface="Poppins Light"/>
              </a:rPr>
              <a:t>l’organisation de la fonction (un focus sera fait sur le centre d’excellence). </a:t>
            </a:r>
            <a:endParaRPr sz="1100">
              <a:latin typeface="Poppins Light"/>
              <a:ea typeface="Poppins Light"/>
              <a:cs typeface="Poppins Light"/>
              <a:sym typeface="Poppins Light"/>
            </a:endParaRPr>
          </a:p>
        </p:txBody>
      </p:sp>
      <p:sp>
        <p:nvSpPr>
          <p:cNvPr id="202" name="Google Shape;202;p21">
            <a:hlinkClick r:id="rId5"/>
          </p:cNvPr>
          <p:cNvSpPr/>
          <p:nvPr/>
        </p:nvSpPr>
        <p:spPr>
          <a:xfrm>
            <a:off x="6281675" y="4464900"/>
            <a:ext cx="1019700" cy="318600"/>
          </a:xfrm>
          <a:prstGeom prst="rect">
            <a:avLst/>
          </a:prstGeom>
          <a:solidFill>
            <a:srgbClr val="23484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latin typeface="Poppins ExtraLight"/>
                <a:ea typeface="Poppins ExtraLight"/>
                <a:cs typeface="Poppins ExtraLight"/>
                <a:sym typeface="Poppins ExtraLight"/>
              </a:rPr>
              <a:t>TESTER</a:t>
            </a:r>
            <a:endParaRPr sz="1000">
              <a:solidFill>
                <a:schemeClr val="lt1"/>
              </a:solidFill>
              <a:latin typeface="Poppins ExtraLight"/>
              <a:ea typeface="Poppins ExtraLight"/>
              <a:cs typeface="Poppins ExtraLight"/>
              <a:sym typeface="Poppins ExtraLight"/>
            </a:endParaRPr>
          </a:p>
        </p:txBody>
      </p:sp>
      <p:sp>
        <p:nvSpPr>
          <p:cNvPr id="203" name="Google Shape;203;p21"/>
          <p:cNvSpPr txBox="1"/>
          <p:nvPr/>
        </p:nvSpPr>
        <p:spPr>
          <a:xfrm>
            <a:off x="4791050" y="1172650"/>
            <a:ext cx="4015500" cy="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900" u="sng">
                <a:latin typeface="Poppins Light"/>
                <a:ea typeface="Poppins Light"/>
                <a:cs typeface="Poppins Light"/>
                <a:sym typeface="Poppins Light"/>
              </a:rPr>
              <a:t>Une référence similaire à découvrir : </a:t>
            </a:r>
            <a:endParaRPr sz="900" u="sng">
              <a:latin typeface="Poppins Light"/>
              <a:ea typeface="Poppins Light"/>
              <a:cs typeface="Poppins Light"/>
              <a:sym typeface="Poppins Light"/>
            </a:endParaRPr>
          </a:p>
          <a:p>
            <a:pPr indent="0" lvl="0" marL="0" rtl="0" algn="l">
              <a:lnSpc>
                <a:spcPct val="115000"/>
              </a:lnSpc>
              <a:spcBef>
                <a:spcPts val="1000"/>
              </a:spcBef>
              <a:spcAft>
                <a:spcPts val="0"/>
              </a:spcAft>
              <a:buNone/>
            </a:pPr>
            <a:r>
              <a:rPr lang="fr" sz="800">
                <a:latin typeface="Poppins Light"/>
                <a:ea typeface="Poppins Light"/>
                <a:cs typeface="Poppins Light"/>
                <a:sym typeface="Poppins Light"/>
              </a:rPr>
              <a:t>Une infographie défilante autour de la création de podcasts, dans laquelle sont incrustés différents témoignages permettant d’apporter des contenus complémentaires.</a:t>
            </a:r>
            <a:endParaRPr sz="800">
              <a:latin typeface="Poppins Light"/>
              <a:ea typeface="Poppins Light"/>
              <a:cs typeface="Poppins Light"/>
              <a:sym typeface="Poppins Light"/>
            </a:endParaRPr>
          </a:p>
        </p:txBody>
      </p:sp>
      <p:pic>
        <p:nvPicPr>
          <p:cNvPr id="204" name="Google Shape;204;p21"/>
          <p:cNvPicPr preferRelativeResize="0"/>
          <p:nvPr/>
        </p:nvPicPr>
        <p:blipFill>
          <a:blip r:embed="rId6">
            <a:alphaModFix/>
          </a:blip>
          <a:stretch>
            <a:fillRect/>
          </a:stretch>
        </p:blipFill>
        <p:spPr>
          <a:xfrm>
            <a:off x="5168125" y="2027670"/>
            <a:ext cx="3123674" cy="228483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